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
      <p:font typeface="Open Sauce Light" charset="1" panose="00000400000000000000"/>
      <p:regular r:id="rId16"/>
    </p:embeddedFont>
    <p:embeddedFont>
      <p:font typeface="Open Sauce Light Italics" charset="1" panose="00000400000000000000"/>
      <p:regular r:id="rId17"/>
    </p:embeddedFont>
    <p:embeddedFont>
      <p:font typeface="Open Sauce Medium" charset="1" panose="00000600000000000000"/>
      <p:regular r:id="rId18"/>
    </p:embeddedFont>
    <p:embeddedFont>
      <p:font typeface="Open Sauce Medium Italics" charset="1" panose="00000600000000000000"/>
      <p:regular r:id="rId19"/>
    </p:embeddedFont>
    <p:embeddedFont>
      <p:font typeface="Open Sauce Semi-Bold" charset="1" panose="00000700000000000000"/>
      <p:regular r:id="rId20"/>
    </p:embeddedFont>
    <p:embeddedFont>
      <p:font typeface="Open Sauce Semi-Bold Italics" charset="1" panose="00000700000000000000"/>
      <p:regular r:id="rId21"/>
    </p:embeddedFont>
    <p:embeddedFont>
      <p:font typeface="Open Sauce Heavy" charset="1" panose="00000A00000000000000"/>
      <p:regular r:id="rId22"/>
    </p:embeddedFont>
    <p:embeddedFont>
      <p:font typeface="Open Sauce Heavy Italics"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notesSlides/notesSlide8.xml" Type="http://schemas.openxmlformats.org/officeDocument/2006/relationships/notesSlide"/><Relationship Id="rId51" Target="notesSlides/notesSlide9.xml" Type="http://schemas.openxmlformats.org/officeDocument/2006/relationships/notesSlide"/><Relationship Id="rId52" Target="notesSlides/notesSlide10.xml" Type="http://schemas.openxmlformats.org/officeDocument/2006/relationships/notesSlide"/><Relationship Id="rId53" Target="notesSlides/notesSlide11.xml" Type="http://schemas.openxmlformats.org/officeDocument/2006/relationships/notesSlide"/><Relationship Id="rId54" Target="notesSlides/notesSlide12.xml" Type="http://schemas.openxmlformats.org/officeDocument/2006/relationships/notesSlide"/><Relationship Id="rId55" Target="notesSlides/notesSlide13.xml" Type="http://schemas.openxmlformats.org/officeDocument/2006/relationships/notesSlide"/><Relationship Id="rId56" Target="notesSlides/notesSlide14.xml" Type="http://schemas.openxmlformats.org/officeDocument/2006/relationships/notesSlide"/><Relationship Id="rId57" Target="notesSlides/notesSlide15.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fundamental data mining technique focused on the discovery of frequent patterns, associations, and correlations - this method serves as the basis for numerous real-world data mining applications, including but not limited to market basket analysis, cross-marketing, and catalog design, thereby aiding various business decision-making processes.</a:t>
            </a:r>
          </a:p>
          <a:p>
            <a:r>
              <a:rPr lang="en-US"/>
              <a:t/>
            </a:r>
          </a:p>
          <a:p>
            <a:r>
              <a:rPr lang="en-US"/>
              <a:t>A frequent pattern is broadly defined as a collection of items, substructures, or events that regularly appear together in a specific data set. To illustrate, within a supermarket's transactional data, a frequent pattern could be the concurrent purchase of bread and butter by customers.</a:t>
            </a:r>
          </a:p>
          <a:p>
            <a:r>
              <a:rPr lang="en-US"/>
              <a:t/>
            </a:r>
          </a:p>
          <a:p>
            <a:r>
              <a:rPr lang="en-US"/>
              <a:t>The technique employed to unearth these frequent patterns is known as Frequent Pattern Mining (FPM). FPM is instrumental in data mining as it allows us to discern not just which items are commonly purchased but also which items tend to be bought in combination. Such information can offer crucial insights into the operations of a system or the behaviors of a group of users.</a:t>
            </a:r>
          </a:p>
          <a:p>
            <a:r>
              <a:rPr lang="en-US"/>
              <a:t/>
            </a:r>
          </a:p>
          <a:p>
            <a:r>
              <a:rPr lang="en-US"/>
              <a:t>An association rule delineates how different itemsets relate to one another. A well-known example of this in market basket analysis is the rule "If bread and butter, then jam," suggesting that customers who purchase bread and butter are also likely to buy jam. Association rules offer a straightforward yet potent means for understanding and forecasting customer behavior.</a:t>
            </a:r>
          </a:p>
          <a:p>
            <a:r>
              <a:rPr lang="en-US"/>
              <a:t/>
            </a:r>
          </a:p>
          <a:p>
            <a:r>
              <a:rPr lang="en-US"/>
              <a:t>Two critical metrics in the realm of association rule mining are support and confidence. Support quantifies how often a particular rule applies across a data set, while confidence measures the frequency with which a secondary itemset appears in transactions containing the primary itemset. The objective is to uncover rules that have both high support and confidence, ensuring their statistical and practical relevance.</a:t>
            </a:r>
          </a:p>
          <a:p>
            <a:r>
              <a:rPr lang="en-US"/>
              <a:t/>
            </a:r>
          </a:p>
          <a:p>
            <a:r>
              <a:rPr lang="en-US"/>
              <a:t>Correlations in data mining refer to noteworthy relationships or associations among numerous data elements stored in a database. It is vital to distinguish between correlation and causation; correlation merely indicates that two events frequently occur together, but it does not imply causation. In the context of a sales database, a positive correlation between two items signifies that the sales of one item rise or fall in sync with the other. Conversely, a negative correlation suggests that the sales of one item increase as the sales of the other decrease. Understanding these correlations enables businesses to make informed strategic decisions concerning marketing, pricing, and product placement.</a:t>
            </a:r>
          </a:p>
          <a:p>
            <a:r>
              <a:rPr lang="en-US"/>
              <a:t/>
            </a:r>
          </a:p>
          <a:p>
            <a:r>
              <a:rPr lang="en-US"/>
              <a:t>For example, a supermarket finding a strong positive correlation between the sales of chips and salsa might opt to position these items near each other to stimulate further sales. Alternatively, offering a discount on salsa when chips are purchased could serve to boost overall sales.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Apriori algorithm is a cornerstone technique for mining frequent itemsets and generating relevant association rules. It is a key element in market basket analysis, a method frequently used by businesses to uncover product associations and inform sales strategies.</a:t>
            </a:r>
          </a:p>
          <a:p>
            <a:r>
              <a:rPr lang="en-US"/>
              <a:t/>
            </a:r>
          </a:p>
          <a:p>
            <a:r>
              <a:rPr lang="en-US"/>
              <a:t>The effectiveness of the Apriori algorithm lies in two core principles: the Apriori property and Apriori pruning. Each of these will be explained in detail, supplemented by practical examples for clarification.</a:t>
            </a:r>
          </a:p>
          <a:p>
            <a:r>
              <a:rPr lang="en-US"/>
              <a:t/>
            </a:r>
          </a:p>
          <a:p>
            <a:r>
              <a:rPr lang="en-US"/>
              <a:t>The Apriori property asserts that all non-empty subsets of a frequent itemset must also be frequent. To illustrate, consider a frequent itemset {beer, diaper, nuts} that satisfies a predefined minimum support level. According to the Apriori property, all subsets of this itemset—such as {beer, diaper},{beer, nuts},{diaper, nuts},{beer}, {diaper}, and {nuts}—must also be frequent. This principle is instrumental in reducing computational complexity. Upon identifying a frequent itemset of size n, one can generate frequent itemsets of size n+1 without the need to examine every possible combination.</a:t>
            </a:r>
          </a:p>
          <a:p>
            <a:r>
              <a:rPr lang="en-US"/>
              <a:t/>
            </a:r>
          </a:p>
          <a:p>
            <a:r>
              <a:rPr lang="en-US"/>
              <a:t>The second principle, Apriori pruning, offers an additional layer of computational efficiency. This principle states that if an itemset X is infrequent, all its supersets will also be infrequent. For example, if {beer, nuts} is identified as an infrequent itemset, then any itemset that includes {beer, nuts}—such as {beer, nuts, diaper} or {beer, nuts, soda}—is automatically classified as infrequent without requiring verification against the database. The analogy of pruning a tree is apt here: unproductive branches (or itemsets, in this context) are removed to focus computational resources on likely fruitful paths.</a:t>
            </a:r>
          </a:p>
          <a:p>
            <a:r>
              <a:rPr lang="en-US"/>
              <a:t/>
            </a:r>
          </a:p>
          <a:p>
            <a:r>
              <a:rPr lang="en-US"/>
              <a:t>In summary, the Apriori algorithm utilizes the Apriori property to ensure comprehensive consideration of potential frequent itemsets while employing Apriori pruning to discard those that are unlikely to meet the criteria for frequency. The combination of these two principles enables the Apriori algorithm to efficiently mine frequent itemsets, making it a highly effective tool in data mining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Apriori algorithm employs a structured, step-by-step process to discover frequent itemsets within a database. This process leverages the principles of the Apriori property and Apriori pruning, which were discussed earlier, to efficiently navigate through the database. Here are the key steps in the Apriori algorithm:</a:t>
            </a:r>
          </a:p>
          <a:p>
            <a:r>
              <a:rPr lang="en-US"/>
              <a:t/>
            </a:r>
          </a:p>
          <a:p>
            <a:r>
              <a:rPr lang="en-US"/>
              <a:t>**Step 1: Identify Frequent 1-itemsets by Scanning the Database**  </a:t>
            </a:r>
          </a:p>
          <a:p>
            <a:r>
              <a:rPr lang="en-US"/>
              <a:t>The algorithm starts by scanning the database to identify frequent 1-itemsets, which are sets containing only a single item. The frequency of each item is counted and compared against a predetermined minimum support threshold. Items that meet or exceed this threshold are termed 'frequent'. For instance, in a database of grocery transactions, if the minimum support is 0.01 (indicating that an item must appear in at least 1% of transactions to be deemed 'frequent'), and if bread is found in 2% of transactions, then the 1-itemset {bread} is considered frequent.</a:t>
            </a:r>
          </a:p>
          <a:p>
            <a:r>
              <a:rPr lang="en-US"/>
              <a:t/>
            </a:r>
          </a:p>
          <a:p>
            <a:r>
              <a:rPr lang="en-US"/>
              <a:t>**Step 2: Generate Candidate (k+1)-itemsets from Frequent k-itemsets**  </a:t>
            </a:r>
          </a:p>
          <a:p>
            <a:r>
              <a:rPr lang="en-US"/>
              <a:t>This step involves generating candidate itemsets that have one more item than the current frequent itemsets, termed 'candidate (k+1)-itemsets'. These are generated based on the existing frequent k-itemsets. For example, if {bread} and {milk} are frequent 1-itemsets, a candidate 2-itemset could be {bread, milk}. This process is repeated for all combinations of frequent k-itemsets.</a:t>
            </a:r>
          </a:p>
          <a:p>
            <a:r>
              <a:rPr lang="en-US"/>
              <a:t/>
            </a:r>
          </a:p>
          <a:p>
            <a:r>
              <a:rPr lang="en-US"/>
              <a:t>**Step 3: Validate Candidate (k+1)-itemsets Against the Database**  </a:t>
            </a:r>
          </a:p>
          <a:p>
            <a:r>
              <a:rPr lang="en-US"/>
              <a:t>After generating candidate (k+1)-itemsets, the next task is to verify their frequency by scanning the database again. Candidate (k+1)-itemsets that meet or exceed the minimum support threshold are categorized as frequent and added to the list of frequent itemsets. Those that fail to meet the threshold are discarded.</a:t>
            </a:r>
          </a:p>
          <a:p>
            <a:r>
              <a:rPr lang="en-US"/>
              <a:t/>
            </a:r>
          </a:p>
          <a:p>
            <a:r>
              <a:rPr lang="en-US"/>
              <a:t>**Step 4: Terminate When No More Frequent or Candidate Itemsets Can Be Generated**  </a:t>
            </a:r>
          </a:p>
          <a:p>
            <a:r>
              <a:rPr lang="en-US"/>
              <a:t>The process of generating and validating itemsets continues iteratively until no new frequent or candidate itemsets can be generated. This termination condition usually arises either when candidate (k+1)-itemsets fail to meet the minimum support threshold or when itemsets have been generated that encompass all items in the database.</a:t>
            </a:r>
          </a:p>
          <a:p>
            <a:r>
              <a:rPr lang="en-US"/>
              <a:t/>
            </a:r>
          </a:p>
          <a:p>
            <a:r>
              <a:rPr lang="en-US"/>
              <a:t>To exemplify, let's assume three frequent 1-itemsets: {bread}, {milk}, and {butter}. Candidate 2-itemsets such as {bread, milk}, {bread, butter}, and {milk, butter} are generated. Assume that only {bread, milk} and {bread, butter} satisfy the minimum support threshold to become frequent 2-itemsets. Next, candidate 3-itemsets are generated, resulting in {bread, milk, butter}. If this set fails to meet the minimum support threshold, the algorithm terminates. The final list of frequent itemsets would then include {bread}, {milk}, {butter}, {bread, milk}, and {bread, butter}.</a:t>
            </a:r>
          </a:p>
          <a:p>
            <a:r>
              <a:rPr lang="en-US"/>
              <a:t/>
            </a:r>
          </a:p>
          <a:p>
            <a:r>
              <a:rPr lang="en-US"/>
              <a:t>In summary, the Apriori algorithm systematically builds up from individual items to discover all frequent itemsets in a database. Each step is designed to efficiently explore the space of possible itemsets, starting with individual items and progressively expanding to larger sets. This methodical approach, guided by the Apriori property and Apriori pruning, leads to a comprehensive list of frequent itemsets, offering valuable insights into item relationships within the database.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application of the Apriori algorithm, a database of transactions serves as the foundation for mining frequent patterns. Each transaction in this database is identified by a transaction ID ('tid') and contains a specific set of items. For example, consider a database with four transactions: the first transaction includes items A, C, D; the second includes B, C, E, and so forth.</a:t>
            </a:r>
          </a:p>
          <a:p>
            <a:r>
              <a:rPr lang="en-US"/>
              <a:t/>
            </a:r>
          </a:p>
          <a:p>
            <a:r>
              <a:rPr lang="en-US"/>
              <a:t>A key metric in this algorithm is 'support,' which quantifies the proportion of transactions featuring a specific itemset. For example, in the given database, item 'A' has a support of 0.5, meaning it appears in 50% of transactions. Items B, C, and E each have a support of 0.75, while item D has a support of 0.25.</a:t>
            </a:r>
          </a:p>
          <a:p>
            <a:r>
              <a:rPr lang="en-US"/>
              <a:t/>
            </a:r>
          </a:p>
          <a:p>
            <a:r>
              <a:rPr lang="en-US"/>
              <a:t>To classify an item as 'frequent,' its support must meet or exceed a predefined threshold known as 'min_sup' or minimum support. In this example, the minimum support is 0.5. Therefore, items A, B, C, and E, which have support values of 0.5 or higher, are considered frequent. Item D, with a support value below 0.5, is deemed infrequent.</a:t>
            </a:r>
          </a:p>
          <a:p>
            <a:r>
              <a:rPr lang="en-US"/>
              <a:t/>
            </a:r>
          </a:p>
          <a:p>
            <a:r>
              <a:rPr lang="en-US"/>
              <a:t>The algorithm also evaluates 2-itemsets, which are sets containing pairs of items, to determine their support. The itemset {A, C} has a support of 0.5, indicating that A and C co-occur in 50% of transactions. The itemset {B, E} has a support of 0.75. Based on the minimum support of 0.5, itemsets {A, C}, {B, C}, {B, E}, and {C, E} qualify as frequent, while itemsets {A, B} and {A, E} are classified as infrequent.</a:t>
            </a:r>
          </a:p>
          <a:p>
            <a:r>
              <a:rPr lang="en-US"/>
              <a:t/>
            </a:r>
          </a:p>
          <a:p>
            <a:r>
              <a:rPr lang="en-US"/>
              <a:t>Understanding the concepts of itemsets and support is fundamental to the Apriori algorithm, a widely-used method for identifying frequent patterns in transaction databases. These patterns can have practical applications, such as informing business decisions or predicting future transactions. While this example simplifies the application for ease of understanding, it's important to note that real-world transaction databases can include millions of transactions and thousands of items. Nonetheless, the core algorithmic principle remains the same: start with single items, generate larger itemsets, calculate their support, and prune infrequent itemsets, continuing this iterative process until no more frequent itemsets can be identified.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context of a transaction database, the Apriori algorithm functions to identify frequent itemsets—sets of items that appear together in transactions more often than a specified minimum threshold. For illustrative purposes, consider a database consisting of four transactions. The first transaction includes items A, C, D; the second includes B, C, E, and so on. </a:t>
            </a:r>
          </a:p>
          <a:p>
            <a:r>
              <a:rPr lang="en-US"/>
              <a:t/>
            </a:r>
          </a:p>
          <a:p>
            <a:r>
              <a:rPr lang="en-US"/>
              <a:t>The concept of 'support' is central to this algorithm. Support quantifies the proportion of transactions that contain a specific itemset. For instance, in the given example, item 'A' appears in 50% of transactions, yielding a support value of 0.5. Similarly, items B, C, and E have a support of 0.75, while item D has a support of 0.25. </a:t>
            </a:r>
          </a:p>
          <a:p>
            <a:r>
              <a:rPr lang="en-US"/>
              <a:t/>
            </a:r>
          </a:p>
          <a:p>
            <a:r>
              <a:rPr lang="en-US"/>
              <a:t>The 'min_sup' or minimum support is a predefined threshold used to classify items as frequent or infrequent. In this example, the minimum support is set at 0.5. Therefore, items A, B, C, and E, with support values of 0.5 or higher, are considered 'frequent.' Conversely, item D, with a support value less than 0.5, is labeled 'infrequent.'</a:t>
            </a:r>
          </a:p>
          <a:p>
            <a:r>
              <a:rPr lang="en-US"/>
              <a:t/>
            </a:r>
          </a:p>
          <a:p>
            <a:r>
              <a:rPr lang="en-US"/>
              <a:t>The algorithm also examines 2-itemsets, which are pairs of items, to calculate their support. For example, the 2-itemset {A, C} has a support of 0.5, meaning it appears in 50% of transactions. The 2-itemset {B, E} has a support of 0.75. Based on the minimum support of 0.5, 2-itemsets {A, C}, {B, C}, {B, E}, and {C, E} qualify as frequent. In contrast, 2-itemsets {A, B} and {A, E} do not meet the minimum support and are thus classified as infrequent.</a:t>
            </a:r>
          </a:p>
          <a:p>
            <a:r>
              <a:rPr lang="en-US"/>
              <a:t/>
            </a:r>
          </a:p>
          <a:p>
            <a:r>
              <a:rPr lang="en-US"/>
              <a:t>This foundational understanding of itemsets and support is crucial for the Apriori algorithm, a widely-used method for mining frequent patterns. The algorithm starts with individual items, progressively generates larger itemsets, calculates their support, and prunes those that are infrequent. This process iterates until no new frequent itemsets can be generated. </a:t>
            </a:r>
          </a:p>
          <a:p>
            <a:r>
              <a:rPr lang="en-US"/>
              <a:t/>
            </a:r>
          </a:p>
          <a:p>
            <a:r>
              <a:rPr lang="en-US"/>
              <a:t>While the example is simplified for ease of understanding, it's important to note that real-world applications of the Apriori algorithm may involve databases with millions of transactions and thousands of items. Despite the increased computational complexity in such cases, the core principles of the algorithm remain consistent. Frequent itemsets identified by the algorithm can be valuable for various applications, such as making informed business decisions or predicting future customer behavior.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concept of "interestingness measure" is a critical component in the field of data mining, particularly for evaluating association rules. Association rules are standard expressions in the data mining domain, generally written as A -&gt; B, which translates to "if A, then B."</a:t>
            </a:r>
          </a:p>
          <a:p>
            <a:r>
              <a:rPr lang="en-US"/>
              <a:t/>
            </a:r>
          </a:p>
          <a:p>
            <a:r>
              <a:rPr lang="en-US"/>
              <a:t>Two principal metrics often measure the interestingness of an association rule: support and confidence. Support quantifies how often the items A and B co-occur in the dataset. Confidence, on the other hand, indicates the frequency with which B appears in transactions that already contain A.</a:t>
            </a:r>
          </a:p>
          <a:p>
            <a:r>
              <a:rPr lang="en-US"/>
              <a:t/>
            </a:r>
          </a:p>
          <a:p>
            <a:r>
              <a:rPr lang="en-US"/>
              <a:t>Consider the example association rule "play basketball -&gt; eat cereal." In this case, the support is 40%, meaning that both playing basketball and eating cereal occur together in 40% of all transactions or data points. The confidence level is 66.7%, signifying that in transactions where basketball is played, 66.7% also involve eating cereal.</a:t>
            </a:r>
          </a:p>
          <a:p>
            <a:r>
              <a:rPr lang="en-US"/>
              <a:t/>
            </a:r>
          </a:p>
          <a:p>
            <a:r>
              <a:rPr lang="en-US"/>
              <a:t>At first glance, high support and confidence values might suggest that this is a strong rule. However, interpreting these rules requires caution. For instance, in this example, 75% of all students eat cereal, irrespective of whether they play basketball. This high percentage implies that eating cereal is a common behavior, not specifically tied to playing basketball. </a:t>
            </a:r>
          </a:p>
          <a:p>
            <a:r>
              <a:rPr lang="en-US"/>
              <a:t/>
            </a:r>
          </a:p>
          <a:p>
            <a:r>
              <a:rPr lang="en-US"/>
              <a:t>Another rule to consider might be "play basketball -&gt; not eat cereal," which has a support of 20% and a confidence of 33.3%. This indicates that among the students who play basketball, 33.3% do not eat cereal. While the rule might appear counterintuitive, it offers valuable insights, suggesting that playing basketball does not necessarily correlate with cereal consumption.</a:t>
            </a:r>
          </a:p>
          <a:p>
            <a:r>
              <a:rPr lang="en-US"/>
              <a:t/>
            </a:r>
          </a:p>
          <a:p>
            <a:r>
              <a:rPr lang="en-US"/>
              <a:t>This leads to the introduction of another metric called lift, which offers a more nuanced understanding of the rule's strength. Lift measures the ratio of the observed support to the expected support, assuming A and B are independent. A lift value greater than 1 indicates a certain level of dependency between A and B, making the rule potentially useful for prediction in future datasets.</a:t>
            </a:r>
          </a:p>
          <a:p>
            <a:r>
              <a:rPr lang="en-US"/>
              <a:t/>
            </a:r>
          </a:p>
          <a:p>
            <a:r>
              <a:rPr lang="en-US"/>
              <a:t>To summarize, while support and confidence are valuable metrics, they should not be used in isolation. The overall data context and other metrics like lift, leverage, and conviction should be considered for a comprehensive assessment of an association rule's quality and interestingness.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concluding the discussion on mining frequent patterns, a pivotal subject in modern data mining, a recapitulation of the key concepts and methods is valuable. The discussion started with Market Basket Analysis, a technique initially developed in the retail sector to scrutinize customer buying habits. By examining frequent combinations of products in customer transactions, businesses could identify associations like the well-known "beer and diapers" example. This example serves to illustrate that patterns can emerge from seemingly unrelated items when analyzed collectively.</a:t>
            </a:r>
          </a:p>
          <a:p>
            <a:r>
              <a:rPr lang="en-US"/>
              <a:t/>
            </a:r>
          </a:p>
          <a:p>
            <a:r>
              <a:rPr lang="en-US"/>
              <a:t>Following Market Basket Analysis, the scope was expanded to include Frequent Patterns Analysis, a technique applicable to a variety of data types and contexts, ranging from web usage mining to bioinformatics. For example, in web usage mining, frequent patterns can identify commonly visited sequences of web pages, thereby aiding in improving user experience or customizing recommendations.</a:t>
            </a:r>
          </a:p>
          <a:p>
            <a:r>
              <a:rPr lang="en-US"/>
              <a:t/>
            </a:r>
          </a:p>
          <a:p>
            <a:r>
              <a:rPr lang="en-US"/>
              <a:t>One of the key outputs of these techniques is Association Rules, often denoted in the form A -&gt; B. These rules capture relationships between different itemsets. For example, the rule 'if a customer buys product A, they also buy product B' demonstrates an association between two products, thereby offering actionable insights.</a:t>
            </a:r>
          </a:p>
          <a:p>
            <a:r>
              <a:rPr lang="en-US"/>
              <a:t/>
            </a:r>
          </a:p>
          <a:p>
            <a:r>
              <a:rPr lang="en-US"/>
              <a:t>Subsequently, the concepts of Closed and Max Patterns were introduced. A Closed Pattern is an itemset that has no superset with equal support, while a Max Pattern has no frequent superset. These concepts serve as streamlined representations, capturing the essence of frequent patterns while reducing redundancy and focusing on the most significant insights.</a:t>
            </a:r>
          </a:p>
          <a:p>
            <a:r>
              <a:rPr lang="en-US"/>
              <a:t/>
            </a:r>
          </a:p>
          <a:p>
            <a:r>
              <a:rPr lang="en-US"/>
              <a:t>The Apriori Algorithm was presented as a key method for mining frequent itemsets. It operates on the principle that all non-empty subsets of a frequent itemset must also be frequent. This algorithm is both simple and effective but has its limitations, particularly when dealing with large or sparse datasets.</a:t>
            </a:r>
          </a:p>
          <a:p>
            <a:r>
              <a:rPr lang="en-US"/>
              <a:t/>
            </a:r>
          </a:p>
          <a:p>
            <a:r>
              <a:rPr lang="en-US"/>
              <a:t>Lastly, the notion of the Interestingness Measure was discussed. Given that the process of mining frequent patterns can yield numerous rules, having criteria to rank or filter these rules is essential. Support and confidence are the two primary metrics employed for this purpose. Support measures the frequency of an itemset's occurrence, while confidence measures the conditional probability of the consequent occurring given the antecedent. However, these metrics must be applied judiciously. For example, a rule might have high support and confidence but may be less informative if the items in the rule are generally frequent in the dataset. Additional metrics like lift, conviction, or leverage can offer a more nuanced evaluation of the rules.</a:t>
            </a:r>
          </a:p>
          <a:p>
            <a:r>
              <a:rPr lang="en-US"/>
              <a:t/>
            </a:r>
          </a:p>
          <a:p>
            <a:r>
              <a:rPr lang="en-US"/>
              <a:t>In summary, the mining of frequent patterns offers a robust methodology for understanding associations within datasets. The techniques have broad practical applications and can be applied across various fields for data-driven decision-making and strategy formulation. The objective of this summary is to equip you with foundational knowledge, setting the stage for more advanced topics as the course progresses.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Market Basket Analysis (MBA) is a cornerstone technique in data mining that focuses on identifying the likelihood of co-purchase among groups of items. The name "Market Basket Analysis" is derived from the shopping cart concept, often employed in supermarkets to examine consumer buying behavior.</a:t>
            </a:r>
          </a:p>
          <a:p>
            <a:r>
              <a:rPr lang="en-US"/>
              <a:t/>
            </a:r>
          </a:p>
          <a:p>
            <a:r>
              <a:rPr lang="en-US"/>
              <a:t>The fundamental question that Market Basket Analysis aims to answer is, "What items are frequently bought together by customers?" To illustrate, consider a hypothetical grocery store where customers purchase various combinations of items like milk, butter, bread, sugar, and eggs. In this context, transactions could look like this:</a:t>
            </a:r>
          </a:p>
          <a:p>
            <a:r>
              <a:rPr lang="en-US"/>
              <a:t>- Customer 1 buys milk, bread, and cereal.</a:t>
            </a:r>
          </a:p>
          <a:p>
            <a:r>
              <a:rPr lang="en-US"/>
              <a:t>- Customer 2 buys milk, bread, sugar, and eggs.</a:t>
            </a:r>
          </a:p>
          <a:p>
            <a:r>
              <a:rPr lang="en-US"/>
              <a:t>- Customer 3 buys milk, bread, and butter.</a:t>
            </a:r>
          </a:p>
          <a:p>
            <a:r>
              <a:rPr lang="en-US"/>
              <a:t>- Customer n buys sugar and eggs.</a:t>
            </a:r>
          </a:p>
          <a:p>
            <a:r>
              <a:rPr lang="en-US"/>
              <a:t/>
            </a:r>
          </a:p>
          <a:p>
            <a:r>
              <a:rPr lang="en-US"/>
              <a:t>Each transaction line is unique and lists the items bought during that particular purchase. Upon analyzing these transactions, one could note that milk and bread appear in three out of the four listed transactions. While this could indicate that milk and bread are commonly bought together, Market Basket Analysis goes beyond just identifying popular items. It seeks to uncover more complex relationships between items that customers frequently purchase in tandem.</a:t>
            </a:r>
          </a:p>
          <a:p>
            <a:r>
              <a:rPr lang="en-US"/>
              <a:t/>
            </a:r>
          </a:p>
          <a:p>
            <a:r>
              <a:rPr lang="en-US"/>
              <a:t>For instance, consider the items sugar and eggs. Though they may not appear together as often as milk and bread, they are co-purchased in two transactions, which is considerable in the given example. This brings us to two important metrics in Market Basket Analysis: "support" and "confidence."</a:t>
            </a:r>
          </a:p>
          <a:p>
            <a:r>
              <a:rPr lang="en-US"/>
              <a:t/>
            </a:r>
          </a:p>
          <a:p>
            <a:r>
              <a:rPr lang="en-US"/>
              <a:t>- "Support" measures the frequency with which a set of items (e.g., sugar and eggs) appears in all transactions. In our example, the support for sugar and eggs would be 2/4 or 50%. This high support value suggests a frequent co-purchase pattern.</a:t>
            </a:r>
          </a:p>
          <a:p>
            <a:r>
              <a:rPr lang="en-US"/>
              <a:t>  </a:t>
            </a:r>
          </a:p>
          <a:p>
            <a:r>
              <a:rPr lang="en-US"/>
              <a:t>- "Confidence" evaluates the likelihood that an item (e.g., eggs) will be bought when another item (e.g., sugar) is purchased. In the given scenario, every time sugar is bought, eggs are also purchased, yielding a confidence value of 100% for the rule sugar -&gt; eggs.</a:t>
            </a:r>
          </a:p>
          <a:p>
            <a:r>
              <a:rPr lang="en-US"/>
              <a:t/>
            </a:r>
          </a:p>
          <a:p>
            <a:r>
              <a:rPr lang="en-US"/>
              <a:t>These metrics can offer valuable insights for the grocery store owner. For example, based on the high support and confidence values, the owner might consider cross-selling strategies, discounts, or even reorganizing the store layout to place sugar and eggs closer together.</a:t>
            </a:r>
          </a:p>
          <a:p>
            <a:r>
              <a:rPr lang="en-US"/>
              <a:t/>
            </a:r>
          </a:p>
          <a:p>
            <a:r>
              <a:rPr lang="en-US"/>
              <a:t>While our example is simple and involves a limited dataset, real-world applications of Market Basket Analysis may deal with significantly larger datasets comprising hundreds of thousands of transactions and a broad array of items. In such cases, efficient algorithms like Apriori or FP-Growth are essential for processing the data effectively.</a:t>
            </a:r>
          </a:p>
          <a:p>
            <a:r>
              <a:rPr lang="en-US"/>
              <a:t/>
            </a:r>
          </a:p>
          <a:p>
            <a:r>
              <a:rPr lang="en-US"/>
              <a:t>It's also important to note that Market Basket Analysis is a statistical technique, and the relationships it uncovers do not imply causation. Furthermore, the utility of Market Basket Analysis extends beyond grocery stores; it is versatile enough to be applied in various fields such as web analytics, medical diagnosis, or even textual analysis for co-occurrence of words in documents. As this course progresses, we will explore more intricate examples and the algorithms that facilitate the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Frequent Pattern Analysis is a technique employed to identify recurring patterns in a dataset, such as sets of items, subsequences, or substructures that often appear together. To clarify some terminology, a set of items typically means a collection of one or more items. In market basket analysis, this could be the array of products bought during a single transaction. Subsequences are ordered sequences of actions, events, or items, like the series of web pages a user visits during a browsing session. Substructures, on the other hand, are more intricate patterns within data, such as subgraphs in graph data or subtrees in tree data.</a:t>
            </a:r>
          </a:p>
          <a:p>
            <a:r>
              <a:rPr lang="en-US"/>
              <a:t/>
            </a:r>
          </a:p>
          <a:p>
            <a:r>
              <a:rPr lang="en-US"/>
              <a:t>This method of identifying frequent patterns is widely applicable and can yield valuable insights in various sectors. Consider web log data for an e-commerce platform. The sequence of pages a customer visits before making a purchase can be invaluable information. For example, you might find that before buying a product, customers often navigate from the homepage to the product category page and then to the product detail page. Recognizing these patterns can be instrumental in refining the user experience, enhancing site navigation, or customizing content.</a:t>
            </a:r>
          </a:p>
          <a:p>
            <a:r>
              <a:rPr lang="en-US"/>
              <a:t/>
            </a:r>
          </a:p>
          <a:p>
            <a:r>
              <a:rPr lang="en-US"/>
              <a:t>Another application is in road traffic management. Imagine you're a city planner examining ways to alleviate congestion. The flow of vehicles through a network of intersections constitutes a substructure. If you identify that specific intersections are frequently used during peak traffic times, that pattern can inform traffic control strategies and infrastructure upgrades. For example, roads leading to these intersections might be prioritized for improvements, or traffic signals could be adjusted to optimize flow.</a:t>
            </a:r>
          </a:p>
          <a:p>
            <a:r>
              <a:rPr lang="en-US"/>
              <a:t/>
            </a:r>
          </a:p>
          <a:p>
            <a:r>
              <a:rPr lang="en-US"/>
              <a:t>Though the objectives across different domains might differ, the overarching goal remains consistent: to unearth and analyze frequent patterns in data for actionable insights. As the volume of data increases, manual pattern identification becomes impractical. To address this, specific algorithms such as Apriori, FP-Growth, and PrefixSpan have been developed to efficiently extract frequent patterns from large datasets.</a:t>
            </a:r>
          </a:p>
          <a:p>
            <a:r>
              <a:rPr lang="en-US"/>
              <a:t/>
            </a:r>
          </a:p>
          <a:p>
            <a:r>
              <a:rPr lang="en-US"/>
              <a:t>As we continue with the course, we will explore these algorithms in greater detail, including practical applications on real-world datasets. Mastering Frequent Pattern Analysis can offer a significant advantage in diverse fields, as it is a foundational tool in data mining.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analysis of frequent patterns in a dataset commonly utilizes several foundational concepts, including frequent itemsets, association rules, support, confidence, and the thresholds of minimum support and minimum confidence. Understanding these terms is crucial for effective data analysis.</a:t>
            </a:r>
          </a:p>
          <a:p>
            <a:r>
              <a:rPr lang="en-US"/>
              <a:t/>
            </a:r>
          </a:p>
          <a:p>
            <a:r>
              <a:rPr lang="en-US"/>
              <a:t>A frequent itemset is a group of items that frequently appear together in a dataset. In the context of a supermarket transaction dataset, an itemset corresponds to the items bought during a single transaction. An itemset can be denoted as X = x_1, x_2, ..., x_k, where x_1, x_2, ..., x_k are the individual items in the set.</a:t>
            </a:r>
          </a:p>
          <a:p>
            <a:r>
              <a:rPr lang="en-US"/>
              <a:t/>
            </a:r>
          </a:p>
          <a:p>
            <a:r>
              <a:rPr lang="en-US"/>
              <a:t>An association rule, represented as X -&gt; Y, indicates a likelihood that if items in set X are purchased, then items in set Y are also likely to be purchased. For instance, if X stands for bread and Y for butter, then the rule X -&gt; Y suggests that customers who buy bread also often purchase butter. Importantly, association rules do not establish causality; they merely highlight frequent co-occurrence.</a:t>
            </a:r>
          </a:p>
          <a:p>
            <a:r>
              <a:rPr lang="en-US"/>
              <a:t/>
            </a:r>
          </a:p>
          <a:p>
            <a:r>
              <a:rPr lang="en-US"/>
              <a:t>Support quantifies the frequency with which an itemset appears in the dataset. It is defined as the probability that a transaction will contain both X and Y, denoted mathematically as X union Y. If there are 100 transactions, and in 10 of them both bread and butter are purchased, the support for the itemset [bread, butter] would be 10/100 or 0.1.</a:t>
            </a:r>
          </a:p>
          <a:p>
            <a:r>
              <a:rPr lang="en-US"/>
              <a:t/>
            </a:r>
          </a:p>
          <a:p>
            <a:r>
              <a:rPr lang="en-US"/>
              <a:t>Confidence, on the other hand, measures the frequency with which items in Y appear in transactions that already contain X. Mathematically, it's the conditional probability P(Y|X). For instance, if 50 transactions include bread, and 10 of those also include butter, the confidence for the rule Bread -&gt; Butter would be 10/50 or 0.2.</a:t>
            </a:r>
          </a:p>
          <a:p>
            <a:r>
              <a:rPr lang="en-US"/>
              <a:t/>
            </a:r>
          </a:p>
          <a:p>
            <a:r>
              <a:rPr lang="en-US"/>
              <a:t>Both support and confidence are metrics that range from 0 to 1. A support of 1 indicates that the itemset is present in every transaction, while a confidence of 1 implies that each time items in X are purchased, items in Y are also purchased.</a:t>
            </a:r>
          </a:p>
          <a:p>
            <a:r>
              <a:rPr lang="en-US"/>
              <a:t/>
            </a:r>
          </a:p>
          <a:p>
            <a:r>
              <a:rPr lang="en-US"/>
              <a:t>The concepts of minimum support and minimum confidence are thresholds used to narrow the focus of the analysis. By setting a minimum support level, the analysis is restricted to itemsets with support values at or above this threshold. Similarly, by setting a minimum confidence level, only rules with confidence values at or above this threshold are considered. These thresholds help to eliminate itemsets and rules that might appear interesting but occur due to random chance, thereby ensuring focus on statistically significant patterns.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elucidate how to calculate values for association rules, consider a given transaction dataset consisting of five transactions. Each transaction is identified by a transaction id (Tid) and contains items represented by the letters A through F. The dataset specifies a minimum support (min_sup) of 50% and a minimum confidence (min_conf) of 50%. These thresholds will serve as the benchmarks for identifying frequent patterns and strong association rules.</a:t>
            </a:r>
          </a:p>
          <a:p>
            <a:r>
              <a:rPr lang="en-US"/>
              <a:t/>
            </a:r>
          </a:p>
          <a:p>
            <a:r>
              <a:rPr lang="en-US"/>
              <a:t>Start by understanding what frequent patterns are. These are sets of items whose frequency in the dataset meets or exceeds the minimum support threshold. In the given example, the frequent patterns are A, B, D, E, and AD, indicating that these itemsets appear in at least three out of the total five transactions, thereby satisfying the 50% minimum support criterion.</a:t>
            </a:r>
          </a:p>
          <a:p>
            <a:r>
              <a:rPr lang="en-US"/>
              <a:t/>
            </a:r>
          </a:p>
          <a:p>
            <a:r>
              <a:rPr lang="en-US"/>
              <a:t>Next, consider the concept of association rules, typically expressed in the form X -&gt; Y, which means "when X is present, Y is also likely to be present." In this example, the relevant association rules are A -&gt; D and D -&gt; A, where A and D are itemsets that may contain one or multiple items.</a:t>
            </a:r>
          </a:p>
          <a:p>
            <a:r>
              <a:rPr lang="en-US"/>
              <a:t/>
            </a:r>
          </a:p>
          <a:p>
            <a:r>
              <a:rPr lang="en-US"/>
              <a:t>The strength of these rules is gauged through two metrics: support and confidence. The support for a rule X -&gt; Y is calculated as the ratio of transactions containing both X and Y to the total number of transactions. To find the support for the rule A -&gt; D, count the number of transactions that include both A and D, and divide this by the total number of transactions in the dataset.</a:t>
            </a:r>
          </a:p>
          <a:p>
            <a:r>
              <a:rPr lang="en-US"/>
              <a:t/>
            </a:r>
          </a:p>
          <a:p>
            <a:r>
              <a:rPr lang="en-US"/>
              <a:t>Confidence for a rule X -&gt; Y is calculated as the support of the combined itemset X union Y divided by the support of itemset X alone. In layman's terms, confidence quantifies how frequently items in Y occur in transactions that already include X. Therefore, to find the confidence for the rule A -&gt; D, divide the support of the combined itemset {A, D} by the support of the itemset {A}.</a:t>
            </a:r>
          </a:p>
          <a:p>
            <a:r>
              <a:rPr lang="en-US"/>
              <a:t/>
            </a:r>
          </a:p>
          <a:p>
            <a:r>
              <a:rPr lang="en-US"/>
              <a:t>To apply these calculations to the example dataset, you would first calculate the support and confidence for the rules A -&gt; D and D -&gt; A. For support, count the transactions where both items are present and divide that by the total number of transactions. For confidence, divide the support of both items appearing together by the support of the item appearing on the left-hand side of the rule.</a:t>
            </a:r>
          </a:p>
          <a:p>
            <a:r>
              <a:rPr lang="en-US"/>
              <a:t/>
            </a:r>
          </a:p>
          <a:p>
            <a:r>
              <a:rPr lang="en-US"/>
              <a:t>After performing these calculations, compare the calculated support and confidence values with the preset minimum support and minimum confidence thresholds. This comparison will reveal whether these rules are 'interesting' according to the criteria set forth in this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Examining how the values for support and confidence were calculated for the given dataset of five transactions: The dataset specified a minimum support and minimum confidence threshold of 50%.</a:t>
            </a:r>
          </a:p>
          <a:p>
            <a:r>
              <a:rPr lang="en-US"/>
              <a:t/>
            </a:r>
          </a:p>
          <a:p>
            <a:r>
              <a:rPr lang="en-US"/>
              <a:t>The first step involves identifying frequent patterns, which in this case are A, B, D, E, and AD, along with their respective frequencies. For example, when we note 'A 3,' it indicates that item A appears in three transactions. This can be verified by counting the occurrences of each item in the transaction dataset.</a:t>
            </a:r>
          </a:p>
          <a:p>
            <a:r>
              <a:rPr lang="en-US"/>
              <a:t/>
            </a:r>
          </a:p>
          <a:p>
            <a:r>
              <a:rPr lang="en-US"/>
              <a:t>To elaborate, item A shows up in transactions 1, 2, and 3, giving it a frequency of three. Item B appears in transactions 1, 4, and 5, also resulting in a frequency of three. The same counting approach is applicable for items D, E, and the itemset AD. For itemsets containing multiple items, like AD, remember to count a transaction only if it includes all the items in the itemset.</a:t>
            </a:r>
          </a:p>
          <a:p>
            <a:r>
              <a:rPr lang="en-US"/>
              <a:t/>
            </a:r>
          </a:p>
          <a:p>
            <a:r>
              <a:rPr lang="en-US"/>
              <a:t>Next, we focus on calculating the metrics for the association rules A -&gt; D and D -&gt; A. Each rule is associated with two percentages: the first represents the support, and the second represents the confidence.</a:t>
            </a:r>
          </a:p>
          <a:p>
            <a:r>
              <a:rPr lang="en-US"/>
              <a:t/>
            </a:r>
          </a:p>
          <a:p>
            <a:r>
              <a:rPr lang="en-US"/>
              <a:t>For the rule A -&gt; D, the support stands at 60%, signifying that both items A and D are present in 60% of all transactions, or three out of the five transactions. The confidence is 100%, indicating that every transaction that includes item A also contains item D.</a:t>
            </a:r>
          </a:p>
          <a:p>
            <a:r>
              <a:rPr lang="en-US"/>
              <a:t/>
            </a:r>
          </a:p>
          <a:p>
            <a:r>
              <a:rPr lang="en-US"/>
              <a:t>Turning to the rule D -&gt; A, the support remains at 60%, meaning three out of five transactions include both items D and A. However, the confidence drops to 75%, signifying that in 75% of the transactions containing D, item A is also present.</a:t>
            </a:r>
          </a:p>
          <a:p>
            <a:r>
              <a:rPr lang="en-US"/>
              <a:t/>
            </a:r>
          </a:p>
          <a:p>
            <a:r>
              <a:rPr lang="en-US"/>
              <a:t>Why does the confidence differ between the two rules even though they involve the same items? The discrepancy arises from the directionality inherent in association rules. While it is true that every transaction containing A also contains D, the converse isn't accurate: not every transaction with D includes A. This illustrates that association rules can expose asymmetric relationships within datasets.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Mining Association Rules is a critical component of data mining focused on discovering noteworthy patterns, associations, or correlations among itemsets in databases. This process is fundamentally divided into two steps. The first involves identifying all frequent itemsets in the dataset based on a predetermined minimum support threshold (min_sup). The second step entails generating strong association rules from these frequent itemsets, using two key metrics: minimum support (min_sup) and minimum confidence (min_conf).</a:t>
            </a:r>
          </a:p>
          <a:p>
            <a:r>
              <a:rPr lang="en-US"/>
              <a:t/>
            </a:r>
          </a:p>
          <a:p>
            <a:r>
              <a:rPr lang="en-US"/>
              <a:t>A frequent itemset is a collection of items that appears together in transactions with a frequency at least as high as the min_sup. For example, if the min_sup is set at 60%, an itemset would need to appear in at least 60% of all transactions to be considered frequent. Identifying these itemsets is essential as they serve as the foundation for generating association rules.</a:t>
            </a:r>
          </a:p>
          <a:p>
            <a:r>
              <a:rPr lang="en-US"/>
              <a:t/>
            </a:r>
          </a:p>
          <a:p>
            <a:r>
              <a:rPr lang="en-US"/>
              <a:t>A strong association rule is formulated as X -&gt; Y, where both X and Y are itemsets. Such a rule is considered strong if it meets or exceeds both the min_sup and min_conf thresholds. The min_sup ensures that X and Y together appear in the dataset with a frequency equal to or greater than the min_sup. The min_conf ensures that the conditional probability of Y occurring given X is at least as high as the min_conf.</a:t>
            </a:r>
          </a:p>
          <a:p>
            <a:r>
              <a:rPr lang="en-US"/>
              <a:t/>
            </a:r>
          </a:p>
          <a:p>
            <a:r>
              <a:rPr lang="en-US"/>
              <a:t>It's crucial to note that the computational complexity of mining association rules grows exponentially with the size of the itemset. For example, an itemset containing 100 items would have 2^{100} - 1 potential subsets, resulting from each item either being present or absent in the set. We subtract 1 to exclude the empty set, which is not a valid subset in this context. This results in a total of approximately 1.27 * 10^{30} possible subpatterns, highlighting the computational intensity of the task.</a:t>
            </a:r>
          </a:p>
          <a:p>
            <a:r>
              <a:rPr lang="en-US"/>
              <a:t/>
            </a:r>
          </a:p>
          <a:p>
            <a:r>
              <a:rPr lang="en-US"/>
              <a:t>This computational complexity underscores the need for efficient algorithms and strategies, especially when dealing with large datasets. Upcoming lectures will provide a more detailed exploration of specific algorithms and strategies designed to mitigate these computational challenges. Mastering these techniques is invaluable for applying association rule mining in real-world situations, thereby extracting useful insights from complex datasets. Acquiring this skill set is a key objective of this course and is highly relevant in the field of data mining.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now turn our attention to two critical concepts in data mining: Closed Patterns and Max Patterns.</a:t>
            </a:r>
          </a:p>
          <a:p>
            <a:r>
              <a:rPr lang="en-US"/>
              <a:t/>
            </a:r>
          </a:p>
          <a:p>
            <a:r>
              <a:rPr lang="en-US"/>
              <a:t>A closed pattern, denoted as X, is a unique frequent itemset that has no larger itemset, Y, with the same support count. Here, 'support' refers to the proportion of transactions in the dataset containing the itemset in question. In other words, for a closed pattern, no itemsets that include X as a subset appear in the same number of transactions. For example, if a frequent itemset {A, B} has a support of 60% and no larger itemsets containing {A, B} (such as {A, B, C} or {A, B, D} have the same 60% support, then {A, B} is a closed pattern.</a:t>
            </a:r>
          </a:p>
          <a:p>
            <a:r>
              <a:rPr lang="en-US"/>
              <a:t/>
            </a:r>
          </a:p>
          <a:p>
            <a:r>
              <a:rPr lang="en-US"/>
              <a:t>The utility of identifying closed patterns lies in their ability to provide 'lossless compression' of frequent patterns. This feature enables the reduction of the number of patterns and rules under consideration, without omitting any crucial information. Essentially, closed patterns allow for data condensation while preserving the capacity to reconstruct all frequent itemsets and their support values when needed.</a:t>
            </a:r>
          </a:p>
          <a:p>
            <a:r>
              <a:rPr lang="en-US"/>
              <a:t/>
            </a:r>
          </a:p>
          <a:p>
            <a:r>
              <a:rPr lang="en-US"/>
              <a:t>Max Patterns bear resemblance to closed patterns, albeit with a slight variation. Specifically, a max-pattern X lacks any larger itemset Y that includes X as a subset, regardless of support. To illustrate, if the itemset {P, Q, R} exists in a transaction dataset but no larger itemsets containing {P, Q, R} (like {P, Q, R, S}) are present, then {P, Q, R} qualifies as a max-pattern.</a:t>
            </a:r>
          </a:p>
          <a:p>
            <a:r>
              <a:rPr lang="en-US"/>
              <a:t/>
            </a:r>
          </a:p>
          <a:p>
            <a:r>
              <a:rPr lang="en-US"/>
              <a:t>The advantage of focusing on max-patterns is their ability to highlight the 'largest' or 'maximum' patterns in a dataset. While max-patterns do not offer the detailed granularity of every frequent pattern, they are effective in identifying the most extensive collections of items that frequently appear together.</a:t>
            </a:r>
          </a:p>
          <a:p>
            <a:r>
              <a:rPr lang="en-US"/>
              <a:t/>
            </a:r>
          </a:p>
          <a:p>
            <a:r>
              <a:rPr lang="en-US"/>
              <a:t>Both closed and max patterns serve as vital tools for managing the combinatorially large number of frequent patterns that can emerge in real-world datasets containing numerous distinct items. Concentrating on these patterns offers a condensed yet comprehensive view of frequent patterns, thus facilitating more efficient analysis. This approach strikes a balance between the pitfalls of too many redundant rules and too few rules that may overlook important insights.</a:t>
            </a:r>
          </a:p>
          <a:p>
            <a:r>
              <a:rPr lang="en-US"/>
              <a:t/>
            </a:r>
          </a:p>
          <a:p>
            <a:r>
              <a:rPr lang="en-US"/>
              <a:t>Upcoming lectures will delve into the algorithms specifically designed for mining closed and max patterns. These algorithms aim to balance the need for data condensation with the requirement for actionable insights. Both closed and max patterns are fundamental components of the data mining toolbox and find extensive application in diverse real-world contexts.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following examples, we will apply the key concepts of frequent, closed, and max-patterns to deepen our understanding.</a:t>
            </a:r>
          </a:p>
          <a:p>
            <a:r>
              <a:rPr lang="en-US"/>
              <a:t/>
            </a:r>
          </a:p>
          <a:p>
            <a:r>
              <a:rPr lang="en-US"/>
              <a:t>We start with two given itemsets: {a_1, ..., a_100} and {a_1, ..., a_50}, and a minimum support (min_sup) of 0.5. The min_sup represents the lowest frequency of occurrence that is of interest for itemsets in our dataset. In this case, it implies that we are interested in itemsets that appear in at least half of all transactions.</a:t>
            </a:r>
          </a:p>
          <a:p>
            <a:r>
              <a:rPr lang="en-US"/>
              <a:t/>
            </a:r>
          </a:p>
          <a:p>
            <a:r>
              <a:rPr lang="en-US"/>
              <a:t>The first question to address is whether these itemsets qualify as frequent patterns. By definition, an itemset is a frequent pattern if its occurrence in the dataset meets or exceeds the specified min_sup. With a min_sup of 0.5, both itemsets would be considered frequent patterns if they appear in at least 50% of the transactions. While one would typically verify this by examining the dataset, for this example, we will assume that both itemsets meet the min_sup criteria and are therefore frequent patterns.</a:t>
            </a:r>
          </a:p>
          <a:p>
            <a:r>
              <a:rPr lang="en-US"/>
              <a:t/>
            </a:r>
          </a:p>
          <a:p>
            <a:r>
              <a:rPr lang="en-US"/>
              <a:t>Next, we examine the notion of closed patterns. We are given that the itemset {a_1, ..., a_100} has a frequency of 1, and the itemset {a_1, ..., a_50} has a frequency of 2. A closed pattern is a frequent itemset with no larger itemset (or super-pattern) having the same frequency. Based on this information, {a_1, ..., a_100} is not a closed pattern because it has a larger itemset {a_1, ..., a_50} with a higher frequency. Conversely, {a_1, ..., a_50} qualifies as a closed pattern since it has no super-pattern with a frequency greater than or equal to 2.</a:t>
            </a:r>
          </a:p>
          <a:p>
            <a:r>
              <a:rPr lang="en-US"/>
              <a:t/>
            </a:r>
          </a:p>
          <a:p>
            <a:r>
              <a:rPr lang="en-US"/>
              <a:t>Finally, we turn to max-patterns. A max-pattern is a frequent itemset that has no super-pattern at all. In this example, {a_1, ..., a_100} qualifies as a max-pattern since it lacks a super-pattern. However, {a_1, ..., a_50} does not qualify as a max-pattern because it is a subset of the larger itemset {a_1, ..., a_100}.</a:t>
            </a:r>
          </a:p>
          <a:p>
            <a:r>
              <a:rPr lang="en-US"/>
              <a:t/>
            </a:r>
          </a:p>
          <a:p>
            <a:r>
              <a:rPr lang="en-US"/>
              <a:t>These examples serve to clarify the practical application of the concepts of frequent, closed, and max-patterns. It's important to note that these concepts are not mutually exclusive; an itemset could simultaneously be a frequent pattern, closed pattern, and max-pattern, depending on its frequency and relationship to other itemsets. These classifications offer different ways of examining and summarizing relationships within large datasets, each providing a different level of granularity.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0.jpeg" Type="http://schemas.openxmlformats.org/officeDocument/2006/relationships/image"/><Relationship Id="rId4"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1.jpeg" Type="http://schemas.openxmlformats.org/officeDocument/2006/relationships/image"/><Relationship Id="rId4"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jpeg" Type="http://schemas.openxmlformats.org/officeDocument/2006/relationships/image"/><Relationship Id="rId4"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jpeg" Type="http://schemas.openxmlformats.org/officeDocument/2006/relationships/image"/><Relationship Id="rId4"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jpeg" Type="http://schemas.openxmlformats.org/officeDocument/2006/relationships/image"/><Relationship Id="rId4"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jpeg" Type="http://schemas.openxmlformats.org/officeDocument/2006/relationships/image"/><Relationship Id="rId4"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7.jpeg" Type="http://schemas.openxmlformats.org/officeDocument/2006/relationships/image"/><Relationship Id="rId4" Target="../media/image1.png" Type="http://schemas.openxmlformats.org/officeDocument/2006/relationships/image"/><Relationship Id="rId5"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9.jpe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7</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008368" cy="10287000"/>
          </a:xfrm>
          <a:custGeom>
            <a:avLst/>
            <a:gdLst/>
            <a:ahLst/>
            <a:cxnLst/>
            <a:rect r="r" b="b" t="t" l="l"/>
            <a:pathLst>
              <a:path h="10287000" w="8008368">
                <a:moveTo>
                  <a:pt x="0" y="0"/>
                </a:moveTo>
                <a:lnTo>
                  <a:pt x="8008368" y="0"/>
                </a:lnTo>
                <a:lnTo>
                  <a:pt x="8008368" y="10287000"/>
                </a:lnTo>
                <a:lnTo>
                  <a:pt x="0" y="10287000"/>
                </a:lnTo>
                <a:lnTo>
                  <a:pt x="0" y="0"/>
                </a:lnTo>
                <a:close/>
              </a:path>
            </a:pathLst>
          </a:custGeom>
          <a:blipFill>
            <a:blip r:embed="rId3"/>
            <a:stretch>
              <a:fillRect l="-64180" t="0" r="-6418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8798982" y="53530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Example</a:t>
            </a:r>
          </a:p>
        </p:txBody>
      </p:sp>
      <p:sp>
        <p:nvSpPr>
          <p:cNvPr name="TextBox 5" id="5"/>
          <p:cNvSpPr txBox="true"/>
          <p:nvPr/>
        </p:nvSpPr>
        <p:spPr>
          <a:xfrm rot="0">
            <a:off x="8798982" y="3390642"/>
            <a:ext cx="9489018" cy="39579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{&lt;a1, ..., a100&gt;, &lt;a1, ..., a50&gt;} , min_sup = 0.5</a:t>
            </a:r>
          </a:p>
          <a:p>
            <a:pPr marL="604519" indent="-302260" lvl="1">
              <a:lnSpc>
                <a:spcPts val="3919"/>
              </a:lnSpc>
              <a:buFont typeface="Arial"/>
              <a:buChar char="•"/>
            </a:pPr>
            <a:r>
              <a:rPr lang="en-US" sz="2799">
                <a:solidFill>
                  <a:srgbClr val="FFFFFF"/>
                </a:solidFill>
                <a:latin typeface="Open Sauce"/>
              </a:rPr>
              <a:t>Frequent pattern?</a:t>
            </a:r>
          </a:p>
          <a:p>
            <a:pPr marL="1209039" indent="-403013" lvl="2">
              <a:lnSpc>
                <a:spcPts val="3919"/>
              </a:lnSpc>
              <a:buFont typeface="Arial"/>
              <a:buChar char="⚬"/>
            </a:pPr>
            <a:r>
              <a:rPr lang="en-US" sz="2799">
                <a:solidFill>
                  <a:srgbClr val="FFFFFF"/>
                </a:solidFill>
                <a:latin typeface="Open Sauce"/>
              </a:rPr>
              <a:t>all item combinations</a:t>
            </a:r>
          </a:p>
          <a:p>
            <a:pPr marL="604519" indent="-302260" lvl="1">
              <a:lnSpc>
                <a:spcPts val="3919"/>
              </a:lnSpc>
              <a:buFont typeface="Arial"/>
              <a:buChar char="•"/>
            </a:pPr>
            <a:r>
              <a:rPr lang="en-US" sz="2799">
                <a:solidFill>
                  <a:srgbClr val="FFFFFF"/>
                </a:solidFill>
                <a:latin typeface="Open Sauce"/>
              </a:rPr>
              <a:t>Closed pattern?</a:t>
            </a:r>
          </a:p>
          <a:p>
            <a:pPr marL="1209039" indent="-403013" lvl="2">
              <a:lnSpc>
                <a:spcPts val="3919"/>
              </a:lnSpc>
              <a:buFont typeface="Arial"/>
              <a:buChar char="⚬"/>
            </a:pPr>
            <a:r>
              <a:rPr lang="en-US" sz="2799">
                <a:solidFill>
                  <a:srgbClr val="FFFFFF"/>
                </a:solidFill>
                <a:latin typeface="Open Sauce"/>
              </a:rPr>
              <a:t>&lt;a1, ..., a100&gt;: 1</a:t>
            </a:r>
          </a:p>
          <a:p>
            <a:pPr marL="1209039" indent="-403013" lvl="2">
              <a:lnSpc>
                <a:spcPts val="3919"/>
              </a:lnSpc>
              <a:buFont typeface="Arial"/>
              <a:buChar char="⚬"/>
            </a:pPr>
            <a:r>
              <a:rPr lang="en-US" sz="2799">
                <a:solidFill>
                  <a:srgbClr val="FFFFFF"/>
                </a:solidFill>
                <a:latin typeface="Open Sauce"/>
              </a:rPr>
              <a:t>&lt;a1, ..., a50&gt;: 2</a:t>
            </a:r>
          </a:p>
          <a:p>
            <a:pPr marL="604519" indent="-302260" lvl="1">
              <a:lnSpc>
                <a:spcPts val="3919"/>
              </a:lnSpc>
              <a:buFont typeface="Arial"/>
              <a:buChar char="•"/>
            </a:pPr>
            <a:r>
              <a:rPr lang="en-US" sz="2799">
                <a:solidFill>
                  <a:srgbClr val="FFFFFF"/>
                </a:solidFill>
                <a:latin typeface="Open Sauce"/>
              </a:rPr>
              <a:t>Max-pattern?</a:t>
            </a:r>
          </a:p>
          <a:p>
            <a:pPr marL="1209040" indent="-403013" lvl="2">
              <a:lnSpc>
                <a:spcPts val="3919"/>
              </a:lnSpc>
              <a:buFont typeface="Arial"/>
              <a:buChar char="⚬"/>
            </a:pPr>
            <a:r>
              <a:rPr lang="en-US" sz="2800">
                <a:solidFill>
                  <a:srgbClr val="FFFFFF"/>
                </a:solidFill>
                <a:latin typeface="Open Sauce"/>
              </a:rPr>
              <a:t>&lt;a1, ..., a100&gt;: 1</a:t>
            </a:r>
          </a:p>
        </p:txBody>
      </p:sp>
      <p:sp>
        <p:nvSpPr>
          <p:cNvPr name="TextBox 6" id="6"/>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2968686" y="285750"/>
            <a:ext cx="15319314" cy="4212904"/>
          </a:xfrm>
          <a:prstGeom prst="rect">
            <a:avLst/>
          </a:prstGeom>
        </p:spPr>
        <p:txBody>
          <a:bodyPr anchor="t" rtlCol="false" tIns="0" lIns="0" bIns="0" rIns="0">
            <a:spAutoFit/>
          </a:bodyPr>
          <a:lstStyle/>
          <a:p>
            <a:pPr algn="ctr" marL="0" indent="0" lvl="0">
              <a:lnSpc>
                <a:spcPts val="16277"/>
              </a:lnSpc>
              <a:spcBef>
                <a:spcPct val="0"/>
              </a:spcBef>
            </a:pPr>
            <a:r>
              <a:rPr lang="en-US" sz="15958">
                <a:solidFill>
                  <a:srgbClr val="FFEC6A"/>
                </a:solidFill>
                <a:latin typeface="Darker Grotesque Bold"/>
              </a:rPr>
              <a:t>Apriori Algorithm (1)</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661789" y="6055748"/>
            <a:ext cx="8115300" cy="14442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Apriori property</a:t>
            </a:r>
          </a:p>
          <a:p>
            <a:pPr marL="1193925" indent="-397975" lvl="2">
              <a:lnSpc>
                <a:spcPts val="3870"/>
              </a:lnSpc>
              <a:buFont typeface="Arial"/>
              <a:buChar char="⚬"/>
            </a:pPr>
            <a:r>
              <a:rPr lang="en-US" sz="2764">
                <a:solidFill>
                  <a:srgbClr val="FFFFFF"/>
                </a:solidFill>
                <a:latin typeface="Open Sauce"/>
              </a:rPr>
              <a:t>subset of a freq. itemset is also frequent</a:t>
            </a:r>
          </a:p>
          <a:p>
            <a:pPr algn="l" marL="1193925" indent="-397975" lvl="2">
              <a:lnSpc>
                <a:spcPts val="3870"/>
              </a:lnSpc>
              <a:buFont typeface="Arial"/>
              <a:buChar char="⚬"/>
            </a:pPr>
            <a:r>
              <a:rPr lang="en-US" sz="2764">
                <a:solidFill>
                  <a:srgbClr val="FFFFFF"/>
                </a:solidFill>
                <a:latin typeface="Open Sauce"/>
              </a:rPr>
              <a:t>e.g., {beer, diaper, nuts}, {beer, diaper}</a:t>
            </a:r>
          </a:p>
        </p:txBody>
      </p:sp>
      <p:sp>
        <p:nvSpPr>
          <p:cNvPr name="TextBox 6" id="6"/>
          <p:cNvSpPr txBox="true"/>
          <p:nvPr/>
        </p:nvSpPr>
        <p:spPr>
          <a:xfrm rot="0">
            <a:off x="9882287" y="6055748"/>
            <a:ext cx="7784022" cy="14442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Apriori pruning</a:t>
            </a:r>
          </a:p>
          <a:p>
            <a:pPr marL="596962" indent="-298481" lvl="1">
              <a:lnSpc>
                <a:spcPts val="3870"/>
              </a:lnSpc>
              <a:buFont typeface="Arial"/>
              <a:buChar char="•"/>
            </a:pPr>
            <a:r>
              <a:rPr lang="en-US" sz="2764">
                <a:solidFill>
                  <a:srgbClr val="FFFFFF"/>
                </a:solidFill>
                <a:latin typeface="Open Sauce"/>
              </a:rPr>
              <a:t>if X is infrequent,</a:t>
            </a:r>
          </a:p>
          <a:p>
            <a:pPr algn="l" marL="596962" indent="-298481" lvl="1">
              <a:lnSpc>
                <a:spcPts val="3870"/>
              </a:lnSpc>
              <a:buFont typeface="Arial"/>
              <a:buChar char="•"/>
            </a:pPr>
            <a:r>
              <a:rPr lang="en-US" sz="2764">
                <a:solidFill>
                  <a:srgbClr val="FFFFFF"/>
                </a:solidFill>
                <a:latin typeface="Open Sauce"/>
              </a:rPr>
              <a:t>then superset of X is pruned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3" id="3"/>
          <p:cNvSpPr txBox="true"/>
          <p:nvPr/>
        </p:nvSpPr>
        <p:spPr>
          <a:xfrm rot="0">
            <a:off x="1447700" y="3268806"/>
            <a:ext cx="6353526"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Apriori Algorithm (2)</a:t>
            </a:r>
          </a:p>
        </p:txBody>
      </p:sp>
      <p:sp>
        <p:nvSpPr>
          <p:cNvPr name="TextBox 4" id="4"/>
          <p:cNvSpPr txBox="true"/>
          <p:nvPr/>
        </p:nvSpPr>
        <p:spPr>
          <a:xfrm rot="0">
            <a:off x="9144000" y="3165856"/>
            <a:ext cx="8843957" cy="3840988"/>
          </a:xfrm>
          <a:prstGeom prst="rect">
            <a:avLst/>
          </a:prstGeom>
        </p:spPr>
        <p:txBody>
          <a:bodyPr anchor="t" rtlCol="false" tIns="0" lIns="0" bIns="0" rIns="0">
            <a:spAutoFit/>
          </a:bodyPr>
          <a:lstStyle/>
          <a:p>
            <a:pPr marL="596962" indent="-298481" lvl="1">
              <a:lnSpc>
                <a:spcPts val="4423"/>
              </a:lnSpc>
              <a:buFont typeface="Arial"/>
              <a:buChar char="•"/>
            </a:pPr>
            <a:r>
              <a:rPr lang="en-US" sz="2764">
                <a:solidFill>
                  <a:srgbClr val="FFFFFF"/>
                </a:solidFill>
                <a:latin typeface="Open Sauce"/>
              </a:rPr>
              <a:t>Procedure</a:t>
            </a:r>
          </a:p>
          <a:p>
            <a:pPr marL="1193925" indent="-397975" lvl="2">
              <a:lnSpc>
                <a:spcPts val="4423"/>
              </a:lnSpc>
              <a:buFont typeface="Arial"/>
              <a:buChar char="⚬"/>
            </a:pPr>
            <a:r>
              <a:rPr lang="en-US" sz="2764">
                <a:solidFill>
                  <a:srgbClr val="FFFFFF"/>
                </a:solidFill>
                <a:latin typeface="Open Sauce"/>
              </a:rPr>
              <a:t>1. scan DB to get freq. 1-itemset</a:t>
            </a:r>
          </a:p>
          <a:p>
            <a:pPr marL="1193925" indent="-397975" lvl="2">
              <a:lnSpc>
                <a:spcPts val="4423"/>
              </a:lnSpc>
              <a:buFont typeface="Arial"/>
              <a:buChar char="⚬"/>
            </a:pPr>
            <a:r>
              <a:rPr lang="en-US" sz="2764">
                <a:solidFill>
                  <a:srgbClr val="FFFFFF"/>
                </a:solidFill>
                <a:latin typeface="Open Sauce"/>
              </a:rPr>
              <a:t>2. generate candidate (k+1)-itemsets from freq. k-itemsets</a:t>
            </a:r>
          </a:p>
          <a:p>
            <a:pPr marL="1193925" indent="-397975" lvl="2">
              <a:lnSpc>
                <a:spcPts val="4423"/>
              </a:lnSpc>
              <a:buFont typeface="Arial"/>
              <a:buChar char="⚬"/>
            </a:pPr>
            <a:r>
              <a:rPr lang="en-US" sz="2764">
                <a:solidFill>
                  <a:srgbClr val="FFFFFF"/>
                </a:solidFill>
                <a:latin typeface="Open Sauce"/>
              </a:rPr>
              <a:t>3. test candidate (k+1)-itemsets against DB</a:t>
            </a:r>
          </a:p>
          <a:p>
            <a:pPr algn="l" marL="1193925" indent="-397975" lvl="2">
              <a:lnSpc>
                <a:spcPts val="4423"/>
              </a:lnSpc>
              <a:buFont typeface="Arial"/>
              <a:buChar char="⚬"/>
            </a:pPr>
            <a:r>
              <a:rPr lang="en-US" sz="2764">
                <a:solidFill>
                  <a:srgbClr val="FFFFFF"/>
                </a:solidFill>
                <a:latin typeface="Open Sauce"/>
              </a:rPr>
              <a:t>4. stop when no freq. or candidate itemsets can be generated</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2968686" y="-443076"/>
            <a:ext cx="14290614" cy="4212904"/>
          </a:xfrm>
          <a:prstGeom prst="rect">
            <a:avLst/>
          </a:prstGeom>
        </p:spPr>
        <p:txBody>
          <a:bodyPr anchor="t" rtlCol="false" tIns="0" lIns="0" bIns="0" rIns="0">
            <a:spAutoFit/>
          </a:bodyPr>
          <a:lstStyle/>
          <a:p>
            <a:pPr algn="ctr" marL="0" indent="0" lvl="0">
              <a:lnSpc>
                <a:spcPts val="16277"/>
              </a:lnSpc>
              <a:spcBef>
                <a:spcPct val="0"/>
              </a:spcBef>
            </a:pPr>
            <a:r>
              <a:rPr lang="en-US" sz="15958">
                <a:solidFill>
                  <a:srgbClr val="FFEC6A"/>
                </a:solidFill>
                <a:latin typeface="Darker Grotesque Bold"/>
              </a:rPr>
              <a:t>Apriori Algorithm: Example</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725702" y="4221784"/>
            <a:ext cx="2382738" cy="2415794"/>
          </a:xfrm>
          <a:prstGeom prst="rect">
            <a:avLst/>
          </a:prstGeom>
        </p:spPr>
        <p:txBody>
          <a:bodyPr anchor="t" rtlCol="false" tIns="0" lIns="0" bIns="0" rIns="0">
            <a:spAutoFit/>
          </a:bodyPr>
          <a:lstStyle/>
          <a:p>
            <a:pPr>
              <a:lnSpc>
                <a:spcPts val="3870"/>
              </a:lnSpc>
              <a:spcBef>
                <a:spcPct val="0"/>
              </a:spcBef>
            </a:pPr>
            <a:r>
              <a:rPr lang="en-US" sz="2764">
                <a:solidFill>
                  <a:srgbClr val="FFFFFF"/>
                </a:solidFill>
                <a:latin typeface="Open Sauce"/>
              </a:rPr>
              <a:t>Tid | Items</a:t>
            </a:r>
          </a:p>
          <a:p>
            <a:pPr>
              <a:lnSpc>
                <a:spcPts val="3870"/>
              </a:lnSpc>
              <a:spcBef>
                <a:spcPct val="0"/>
              </a:spcBef>
            </a:pPr>
            <a:r>
              <a:rPr lang="en-US" sz="2764">
                <a:solidFill>
                  <a:srgbClr val="FFFFFF"/>
                </a:solidFill>
                <a:latin typeface="Open Sauce"/>
              </a:rPr>
              <a:t>1     | A, C, D</a:t>
            </a:r>
          </a:p>
          <a:p>
            <a:pPr>
              <a:lnSpc>
                <a:spcPts val="3870"/>
              </a:lnSpc>
              <a:spcBef>
                <a:spcPct val="0"/>
              </a:spcBef>
            </a:pPr>
            <a:r>
              <a:rPr lang="en-US" sz="2764">
                <a:solidFill>
                  <a:srgbClr val="FFFFFF"/>
                </a:solidFill>
                <a:latin typeface="Open Sauce"/>
              </a:rPr>
              <a:t>2    | B, C, E</a:t>
            </a:r>
          </a:p>
          <a:p>
            <a:pPr>
              <a:lnSpc>
                <a:spcPts val="3870"/>
              </a:lnSpc>
              <a:spcBef>
                <a:spcPct val="0"/>
              </a:spcBef>
            </a:pPr>
            <a:r>
              <a:rPr lang="en-US" sz="2764">
                <a:solidFill>
                  <a:srgbClr val="FFFFFF"/>
                </a:solidFill>
                <a:latin typeface="Open Sauce"/>
              </a:rPr>
              <a:t>3    | A, B, C, E</a:t>
            </a:r>
          </a:p>
          <a:p>
            <a:pPr>
              <a:lnSpc>
                <a:spcPts val="3870"/>
              </a:lnSpc>
              <a:spcBef>
                <a:spcPct val="0"/>
              </a:spcBef>
            </a:pPr>
            <a:r>
              <a:rPr lang="en-US" sz="2764">
                <a:solidFill>
                  <a:srgbClr val="FFFFFF"/>
                </a:solidFill>
                <a:latin typeface="Open Sauce"/>
              </a:rPr>
              <a:t>4    | B, E</a:t>
            </a:r>
          </a:p>
        </p:txBody>
      </p:sp>
      <p:sp>
        <p:nvSpPr>
          <p:cNvPr name="TextBox 6" id="6"/>
          <p:cNvSpPr txBox="true"/>
          <p:nvPr/>
        </p:nvSpPr>
        <p:spPr>
          <a:xfrm rot="0">
            <a:off x="6093897" y="4221784"/>
            <a:ext cx="2227808" cy="2901569"/>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Itemset | sup</a:t>
            </a:r>
          </a:p>
          <a:p>
            <a:pPr algn="ctr">
              <a:lnSpc>
                <a:spcPts val="3870"/>
              </a:lnSpc>
              <a:spcBef>
                <a:spcPct val="0"/>
              </a:spcBef>
            </a:pPr>
            <a:r>
              <a:rPr lang="en-US" sz="2764">
                <a:solidFill>
                  <a:srgbClr val="FFFFFF"/>
                </a:solidFill>
                <a:latin typeface="Open Sauce"/>
              </a:rPr>
              <a:t>{A} | 0.5</a:t>
            </a:r>
          </a:p>
          <a:p>
            <a:pPr algn="ctr">
              <a:lnSpc>
                <a:spcPts val="3870"/>
              </a:lnSpc>
              <a:spcBef>
                <a:spcPct val="0"/>
              </a:spcBef>
            </a:pPr>
            <a:r>
              <a:rPr lang="en-US" sz="2764">
                <a:solidFill>
                  <a:srgbClr val="FFFFFF"/>
                </a:solidFill>
                <a:latin typeface="Open Sauce"/>
              </a:rPr>
              <a:t>{B} | 0.75</a:t>
            </a:r>
          </a:p>
          <a:p>
            <a:pPr algn="ctr">
              <a:lnSpc>
                <a:spcPts val="3870"/>
              </a:lnSpc>
              <a:spcBef>
                <a:spcPct val="0"/>
              </a:spcBef>
            </a:pPr>
            <a:r>
              <a:rPr lang="en-US" sz="2764">
                <a:solidFill>
                  <a:srgbClr val="FFFFFF"/>
                </a:solidFill>
                <a:latin typeface="Open Sauce"/>
              </a:rPr>
              <a:t>{C} | 0.75</a:t>
            </a:r>
          </a:p>
          <a:p>
            <a:pPr algn="ctr">
              <a:lnSpc>
                <a:spcPts val="3870"/>
              </a:lnSpc>
              <a:spcBef>
                <a:spcPct val="0"/>
              </a:spcBef>
            </a:pPr>
            <a:r>
              <a:rPr lang="en-US" sz="2764">
                <a:solidFill>
                  <a:srgbClr val="FFFFFF"/>
                </a:solidFill>
                <a:latin typeface="Open Sauce"/>
              </a:rPr>
              <a:t>*{D} | 0.25</a:t>
            </a:r>
          </a:p>
          <a:p>
            <a:pPr algn="ctr">
              <a:lnSpc>
                <a:spcPts val="3870"/>
              </a:lnSpc>
              <a:spcBef>
                <a:spcPct val="0"/>
              </a:spcBef>
            </a:pPr>
            <a:r>
              <a:rPr lang="en-US" sz="2764">
                <a:solidFill>
                  <a:srgbClr val="FFFFFF"/>
                </a:solidFill>
                <a:latin typeface="Open Sauce"/>
              </a:rPr>
              <a:t>{E} | 0.75</a:t>
            </a:r>
          </a:p>
        </p:txBody>
      </p:sp>
      <p:sp>
        <p:nvSpPr>
          <p:cNvPr name="TextBox 7" id="7"/>
          <p:cNvSpPr txBox="true"/>
          <p:nvPr/>
        </p:nvSpPr>
        <p:spPr>
          <a:xfrm rot="0">
            <a:off x="10334560" y="4221784"/>
            <a:ext cx="2227808" cy="958469"/>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Itemset | sup</a:t>
            </a:r>
          </a:p>
          <a:p>
            <a:pPr algn="ctr">
              <a:lnSpc>
                <a:spcPts val="3870"/>
              </a:lnSpc>
              <a:spcBef>
                <a:spcPct val="0"/>
              </a:spcBef>
            </a:pPr>
            <a:r>
              <a:rPr lang="en-US" sz="2764">
                <a:solidFill>
                  <a:srgbClr val="FFFFFF"/>
                </a:solidFill>
                <a:latin typeface="Open Sauce"/>
              </a:rPr>
              <a:t>{B, C, E} | 0.5</a:t>
            </a:r>
          </a:p>
        </p:txBody>
      </p:sp>
      <p:sp>
        <p:nvSpPr>
          <p:cNvPr name="TextBox 8" id="8"/>
          <p:cNvSpPr txBox="true"/>
          <p:nvPr/>
        </p:nvSpPr>
        <p:spPr>
          <a:xfrm rot="0">
            <a:off x="14230331" y="4186669"/>
            <a:ext cx="2227808" cy="338734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Itemset | sup</a:t>
            </a:r>
          </a:p>
          <a:p>
            <a:pPr algn="ctr">
              <a:lnSpc>
                <a:spcPts val="3870"/>
              </a:lnSpc>
              <a:spcBef>
                <a:spcPct val="0"/>
              </a:spcBef>
            </a:pPr>
            <a:r>
              <a:rPr lang="en-US" sz="2764">
                <a:solidFill>
                  <a:srgbClr val="FFFFFF"/>
                </a:solidFill>
                <a:latin typeface="Open Sauce"/>
              </a:rPr>
              <a:t>*{A, B} | 0.25</a:t>
            </a:r>
          </a:p>
          <a:p>
            <a:pPr algn="ctr">
              <a:lnSpc>
                <a:spcPts val="3870"/>
              </a:lnSpc>
              <a:spcBef>
                <a:spcPct val="0"/>
              </a:spcBef>
            </a:pPr>
            <a:r>
              <a:rPr lang="en-US" sz="2764">
                <a:solidFill>
                  <a:srgbClr val="FFFFFF"/>
                </a:solidFill>
                <a:latin typeface="Open Sauce"/>
              </a:rPr>
              <a:t>{A, C} | 0.5</a:t>
            </a:r>
          </a:p>
          <a:p>
            <a:pPr algn="ctr">
              <a:lnSpc>
                <a:spcPts val="3870"/>
              </a:lnSpc>
              <a:spcBef>
                <a:spcPct val="0"/>
              </a:spcBef>
            </a:pPr>
            <a:r>
              <a:rPr lang="en-US" sz="2764">
                <a:solidFill>
                  <a:srgbClr val="FFFFFF"/>
                </a:solidFill>
                <a:latin typeface="Open Sauce"/>
              </a:rPr>
              <a:t>*{A, E} | 0.25</a:t>
            </a:r>
          </a:p>
          <a:p>
            <a:pPr algn="ctr">
              <a:lnSpc>
                <a:spcPts val="3870"/>
              </a:lnSpc>
              <a:spcBef>
                <a:spcPct val="0"/>
              </a:spcBef>
            </a:pPr>
            <a:r>
              <a:rPr lang="en-US" sz="2764">
                <a:solidFill>
                  <a:srgbClr val="FFFFFF"/>
                </a:solidFill>
                <a:latin typeface="Open Sauce"/>
              </a:rPr>
              <a:t>{B, C} | 0.5</a:t>
            </a:r>
          </a:p>
          <a:p>
            <a:pPr algn="ctr">
              <a:lnSpc>
                <a:spcPts val="3870"/>
              </a:lnSpc>
              <a:spcBef>
                <a:spcPct val="0"/>
              </a:spcBef>
            </a:pPr>
            <a:r>
              <a:rPr lang="en-US" sz="2764">
                <a:solidFill>
                  <a:srgbClr val="FFFFFF"/>
                </a:solidFill>
                <a:latin typeface="Open Sauce"/>
              </a:rPr>
              <a:t>{B, E} | 0.75</a:t>
            </a:r>
          </a:p>
          <a:p>
            <a:pPr algn="ctr">
              <a:lnSpc>
                <a:spcPts val="3870"/>
              </a:lnSpc>
              <a:spcBef>
                <a:spcPct val="0"/>
              </a:spcBef>
            </a:pPr>
            <a:r>
              <a:rPr lang="en-US" sz="2764">
                <a:solidFill>
                  <a:srgbClr val="FFFFFF"/>
                </a:solidFill>
                <a:latin typeface="Open Sauce"/>
              </a:rPr>
              <a:t>{C, E} | 0.5</a:t>
            </a:r>
          </a:p>
        </p:txBody>
      </p:sp>
      <p:sp>
        <p:nvSpPr>
          <p:cNvPr name="TextBox 9" id="9"/>
          <p:cNvSpPr txBox="true"/>
          <p:nvPr/>
        </p:nvSpPr>
        <p:spPr>
          <a:xfrm rot="0">
            <a:off x="725702" y="7309091"/>
            <a:ext cx="2182862"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min_sup =0.5</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262352" cy="10287000"/>
          </a:xfrm>
          <a:custGeom>
            <a:avLst/>
            <a:gdLst/>
            <a:ahLst/>
            <a:cxnLst/>
            <a:rect r="r" b="b" t="t" l="l"/>
            <a:pathLst>
              <a:path h="10287000" w="8262352">
                <a:moveTo>
                  <a:pt x="0" y="0"/>
                </a:moveTo>
                <a:lnTo>
                  <a:pt x="8262352" y="0"/>
                </a:lnTo>
                <a:lnTo>
                  <a:pt x="8262352" y="10287000"/>
                </a:lnTo>
                <a:lnTo>
                  <a:pt x="0" y="10287000"/>
                </a:lnTo>
                <a:lnTo>
                  <a:pt x="0" y="0"/>
                </a:lnTo>
                <a:close/>
              </a:path>
            </a:pathLst>
          </a:custGeom>
          <a:blipFill>
            <a:blip r:embed="rId3"/>
            <a:stretch>
              <a:fillRect l="-43436" t="0" r="-43436"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8798982" y="-55245"/>
            <a:ext cx="8707328" cy="24631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Important Details</a:t>
            </a:r>
          </a:p>
        </p:txBody>
      </p:sp>
      <p:sp>
        <p:nvSpPr>
          <p:cNvPr name="TextBox 5" id="5"/>
          <p:cNvSpPr txBox="true"/>
          <p:nvPr/>
        </p:nvSpPr>
        <p:spPr>
          <a:xfrm rot="0">
            <a:off x="8798982" y="3319145"/>
            <a:ext cx="9489018" cy="44532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Self-joining of k-itemsets to generate (k+1)-itemsets</a:t>
            </a:r>
          </a:p>
          <a:p>
            <a:pPr marL="1209039" indent="-403013" lvl="2">
              <a:lnSpc>
                <a:spcPts val="3919"/>
              </a:lnSpc>
              <a:buFont typeface="Arial"/>
              <a:buChar char="⚬"/>
            </a:pPr>
            <a:r>
              <a:rPr lang="en-US" sz="2799">
                <a:solidFill>
                  <a:srgbClr val="FFFFFF"/>
                </a:solidFill>
                <a:latin typeface="Open Sauce"/>
              </a:rPr>
              <a:t>two k-itemsets are joined if their first (k-1) items are the same</a:t>
            </a:r>
          </a:p>
          <a:p>
            <a:pPr marL="604519" indent="-302260" lvl="1">
              <a:lnSpc>
                <a:spcPts val="3919"/>
              </a:lnSpc>
              <a:buFont typeface="Arial"/>
              <a:buChar char="•"/>
            </a:pPr>
            <a:r>
              <a:rPr lang="en-US" sz="2799">
                <a:solidFill>
                  <a:srgbClr val="FFFFFF"/>
                </a:solidFill>
                <a:latin typeface="Open Sauce"/>
              </a:rPr>
              <a:t>Pruning: remove if subset not frequent</a:t>
            </a:r>
          </a:p>
          <a:p>
            <a:pPr marL="604519" indent="-302260" lvl="1">
              <a:lnSpc>
                <a:spcPts val="3919"/>
              </a:lnSpc>
              <a:buFont typeface="Arial"/>
              <a:buChar char="•"/>
            </a:pPr>
            <a:r>
              <a:rPr lang="en-US" sz="2799">
                <a:solidFill>
                  <a:srgbClr val="FFFFFF"/>
                </a:solidFill>
                <a:latin typeface="Open Sauce"/>
              </a:rPr>
              <a:t>Example: L3 = {abc, abd, acd, ace, bcd}</a:t>
            </a:r>
          </a:p>
          <a:p>
            <a:pPr marL="1209039" indent="-403013" lvl="2">
              <a:lnSpc>
                <a:spcPts val="3919"/>
              </a:lnSpc>
              <a:buFont typeface="Arial"/>
              <a:buChar char="⚬"/>
            </a:pPr>
            <a:r>
              <a:rPr lang="en-US" sz="2799">
                <a:solidFill>
                  <a:srgbClr val="FFFFFF"/>
                </a:solidFill>
                <a:latin typeface="Open Sauce"/>
              </a:rPr>
              <a:t>abc and abd =&gt; abcd</a:t>
            </a:r>
          </a:p>
          <a:p>
            <a:pPr marL="1209039" indent="-403013" lvl="2">
              <a:lnSpc>
                <a:spcPts val="3919"/>
              </a:lnSpc>
              <a:buFont typeface="Arial"/>
              <a:buChar char="⚬"/>
            </a:pPr>
            <a:r>
              <a:rPr lang="en-US" sz="2799">
                <a:solidFill>
                  <a:srgbClr val="FFFFFF"/>
                </a:solidFill>
                <a:latin typeface="Open Sauce"/>
              </a:rPr>
              <a:t>acd and ace =&gt; acde</a:t>
            </a:r>
          </a:p>
          <a:p>
            <a:pPr marL="1209040" indent="-403013" lvl="2">
              <a:lnSpc>
                <a:spcPts val="3919"/>
              </a:lnSpc>
              <a:buFont typeface="Arial"/>
              <a:buChar char="⚬"/>
            </a:pPr>
            <a:r>
              <a:rPr lang="en-US" sz="2800">
                <a:solidFill>
                  <a:srgbClr val="FFFFFF"/>
                </a:solidFill>
                <a:latin typeface="Open Sauce"/>
              </a:rPr>
              <a:t>acde pruned because ade is not in L3</a:t>
            </a:r>
          </a:p>
        </p:txBody>
      </p:sp>
      <p:sp>
        <p:nvSpPr>
          <p:cNvPr name="TextBox 6" id="6"/>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3" id="3"/>
          <p:cNvSpPr txBox="true"/>
          <p:nvPr/>
        </p:nvSpPr>
        <p:spPr>
          <a:xfrm rot="0">
            <a:off x="8798982" y="295275"/>
            <a:ext cx="8707328" cy="24631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Interestingness Measure</a:t>
            </a:r>
          </a:p>
        </p:txBody>
      </p:sp>
      <p:sp>
        <p:nvSpPr>
          <p:cNvPr name="TextBox 4" id="4"/>
          <p:cNvSpPr txBox="true"/>
          <p:nvPr/>
        </p:nvSpPr>
        <p:spPr>
          <a:xfrm rot="0">
            <a:off x="8798982" y="4304321"/>
            <a:ext cx="9489018" cy="34626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Association rule</a:t>
            </a:r>
          </a:p>
          <a:p>
            <a:pPr marL="1209039" indent="-403013" lvl="2">
              <a:lnSpc>
                <a:spcPts val="3919"/>
              </a:lnSpc>
              <a:buFont typeface="Arial"/>
              <a:buChar char="⚬"/>
            </a:pPr>
            <a:r>
              <a:rPr lang="en-US" sz="2799">
                <a:solidFill>
                  <a:srgbClr val="FFFFFF"/>
                </a:solidFill>
                <a:latin typeface="Open Sauce"/>
              </a:rPr>
              <a:t>A ⇒ B [support, confidence]</a:t>
            </a:r>
          </a:p>
          <a:p>
            <a:pPr marL="604519" indent="-302260" lvl="1">
              <a:lnSpc>
                <a:spcPts val="3919"/>
              </a:lnSpc>
              <a:buFont typeface="Arial"/>
              <a:buChar char="•"/>
            </a:pPr>
            <a:r>
              <a:rPr lang="en-US" sz="2799">
                <a:solidFill>
                  <a:srgbClr val="FFFFFF"/>
                </a:solidFill>
                <a:latin typeface="Open Sauce"/>
              </a:rPr>
              <a:t>A strong association rule</a:t>
            </a:r>
          </a:p>
          <a:p>
            <a:pPr marL="1209039" indent="-403013" lvl="2">
              <a:lnSpc>
                <a:spcPts val="3919"/>
              </a:lnSpc>
              <a:buFont typeface="Arial"/>
              <a:buChar char="⚬"/>
            </a:pPr>
            <a:r>
              <a:rPr lang="en-US" sz="2799">
                <a:solidFill>
                  <a:srgbClr val="FFFFFF"/>
                </a:solidFill>
                <a:latin typeface="Open Sauce"/>
              </a:rPr>
              <a:t>play basketball ⇒ eat cereal [40%, 66.7%]</a:t>
            </a:r>
          </a:p>
          <a:p>
            <a:pPr marL="604519" indent="-302260" lvl="1">
              <a:lnSpc>
                <a:spcPts val="3919"/>
              </a:lnSpc>
              <a:buFont typeface="Arial"/>
              <a:buChar char="•"/>
            </a:pPr>
            <a:r>
              <a:rPr lang="en-US" sz="2799">
                <a:solidFill>
                  <a:srgbClr val="FFFFFF"/>
                </a:solidFill>
                <a:latin typeface="Open Sauce"/>
              </a:rPr>
              <a:t>The rule is misleading</a:t>
            </a:r>
          </a:p>
          <a:p>
            <a:pPr marL="1209039" indent="-403013" lvl="2">
              <a:lnSpc>
                <a:spcPts val="3919"/>
              </a:lnSpc>
              <a:buFont typeface="Arial"/>
              <a:buChar char="⚬"/>
            </a:pPr>
            <a:r>
              <a:rPr lang="en-US" sz="2799">
                <a:solidFill>
                  <a:srgbClr val="FFFFFF"/>
                </a:solidFill>
                <a:latin typeface="Open Sauce"/>
              </a:rPr>
              <a:t>overall, 75% of students eat cereal</a:t>
            </a:r>
          </a:p>
          <a:p>
            <a:pPr marL="1209040" indent="-403013" lvl="2">
              <a:lnSpc>
                <a:spcPts val="3919"/>
              </a:lnSpc>
              <a:buFont typeface="Arial"/>
              <a:buChar char="⚬"/>
            </a:pPr>
            <a:r>
              <a:rPr lang="en-US" sz="2800">
                <a:solidFill>
                  <a:srgbClr val="FFFFFF"/>
                </a:solidFill>
                <a:latin typeface="Open Sauce"/>
              </a:rPr>
              <a:t>play basketball ⇒ not eat cereal [20%, 33.3%]</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Freeform 6" id="6"/>
          <p:cNvSpPr/>
          <p:nvPr/>
        </p:nvSpPr>
        <p:spPr>
          <a:xfrm flipH="false" flipV="false" rot="0">
            <a:off x="0" y="0"/>
            <a:ext cx="8262352" cy="10287000"/>
          </a:xfrm>
          <a:custGeom>
            <a:avLst/>
            <a:gdLst/>
            <a:ahLst/>
            <a:cxnLst/>
            <a:rect r="r" b="b" t="t" l="l"/>
            <a:pathLst>
              <a:path h="10287000" w="8262352">
                <a:moveTo>
                  <a:pt x="0" y="0"/>
                </a:moveTo>
                <a:lnTo>
                  <a:pt x="8262352" y="0"/>
                </a:lnTo>
                <a:lnTo>
                  <a:pt x="8262352" y="10287000"/>
                </a:lnTo>
                <a:lnTo>
                  <a:pt x="0" y="10287000"/>
                </a:lnTo>
                <a:lnTo>
                  <a:pt x="0" y="0"/>
                </a:lnTo>
                <a:close/>
              </a:path>
            </a:pathLst>
          </a:custGeom>
          <a:blipFill>
            <a:blip r:embed="rId4"/>
            <a:stretch>
              <a:fillRect l="-43436" t="0" r="-43436"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6830336" y="2930723"/>
            <a:ext cx="11217359" cy="380428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Open Sauce"/>
              </a:rPr>
              <a:t>Market Basket Analysis</a:t>
            </a:r>
          </a:p>
          <a:p>
            <a:pPr marL="777240" indent="-388620" lvl="1">
              <a:lnSpc>
                <a:spcPts val="5040"/>
              </a:lnSpc>
              <a:buFont typeface="Arial"/>
              <a:buChar char="•"/>
            </a:pPr>
            <a:r>
              <a:rPr lang="en-US" sz="3600">
                <a:solidFill>
                  <a:srgbClr val="FFFFFF"/>
                </a:solidFill>
                <a:latin typeface="Open Sauce"/>
              </a:rPr>
              <a:t>Frequent Patterns Analysis</a:t>
            </a:r>
          </a:p>
          <a:p>
            <a:pPr marL="777240" indent="-388620" lvl="1">
              <a:lnSpc>
                <a:spcPts val="5040"/>
              </a:lnSpc>
              <a:buFont typeface="Arial"/>
              <a:buChar char="•"/>
            </a:pPr>
            <a:r>
              <a:rPr lang="en-US" sz="3600">
                <a:solidFill>
                  <a:srgbClr val="FFFFFF"/>
                </a:solidFill>
                <a:latin typeface="Open Sauce"/>
              </a:rPr>
              <a:t>Making Association Rules</a:t>
            </a:r>
          </a:p>
          <a:p>
            <a:pPr marL="777240" indent="-388620" lvl="1">
              <a:lnSpc>
                <a:spcPts val="5040"/>
              </a:lnSpc>
              <a:buFont typeface="Arial"/>
              <a:buChar char="•"/>
            </a:pPr>
            <a:r>
              <a:rPr lang="en-US" sz="3600">
                <a:solidFill>
                  <a:srgbClr val="FFFFFF"/>
                </a:solidFill>
                <a:latin typeface="Open Sauce"/>
              </a:rPr>
              <a:t>Closed &amp; Max Patterns</a:t>
            </a:r>
          </a:p>
          <a:p>
            <a:pPr marL="777240" indent="-388620" lvl="1">
              <a:lnSpc>
                <a:spcPts val="5040"/>
              </a:lnSpc>
              <a:buFont typeface="Arial"/>
              <a:buChar char="•"/>
            </a:pPr>
            <a:r>
              <a:rPr lang="en-US" sz="3600">
                <a:solidFill>
                  <a:srgbClr val="FFFFFF"/>
                </a:solidFill>
                <a:latin typeface="Open Sauce"/>
              </a:rPr>
              <a:t>APriori Algorithm</a:t>
            </a:r>
          </a:p>
          <a:p>
            <a:pPr algn="l" marL="777240" indent="-388620" lvl="1">
              <a:lnSpc>
                <a:spcPts val="5040"/>
              </a:lnSpc>
              <a:buFont typeface="Arial"/>
              <a:buChar char="•"/>
            </a:pPr>
            <a:r>
              <a:rPr lang="en-US" sz="3600">
                <a:solidFill>
                  <a:srgbClr val="FFFFFF"/>
                </a:solidFill>
                <a:latin typeface="Open Sauce"/>
              </a:rPr>
              <a:t>Interestingness Measure</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1208540" y="4650105"/>
            <a:ext cx="5370330"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Summary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4345854" y="5076825"/>
            <a:ext cx="9596291" cy="1251585"/>
          </a:xfrm>
          <a:prstGeom prst="rect">
            <a:avLst/>
          </a:prstGeom>
        </p:spPr>
        <p:txBody>
          <a:bodyPr anchor="t" rtlCol="false" tIns="0" lIns="0" bIns="0" rIns="0">
            <a:spAutoFit/>
          </a:bodyPr>
          <a:lstStyle/>
          <a:p>
            <a:pPr algn="ctr">
              <a:lnSpc>
                <a:spcPts val="5040"/>
              </a:lnSpc>
            </a:pPr>
            <a:r>
              <a:rPr lang="en-US" sz="3600">
                <a:solidFill>
                  <a:srgbClr val="FFFFFF"/>
                </a:solidFill>
                <a:latin typeface="Open Sauce"/>
              </a:rPr>
              <a:t>A special thank you to Qin Lv for her slides, on which this lecture is based</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2053225" y="29527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3112489" y="1020881"/>
            <a:ext cx="14146811" cy="823741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Mining Frequent Patterns, Associations, and Correlations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3812636" y="3894049"/>
            <a:ext cx="12602714" cy="5977407"/>
          </a:xfrm>
          <a:custGeom>
            <a:avLst/>
            <a:gdLst/>
            <a:ahLst/>
            <a:cxnLst/>
            <a:rect r="r" b="b" t="t" l="l"/>
            <a:pathLst>
              <a:path h="5977407" w="12602714">
                <a:moveTo>
                  <a:pt x="0" y="0"/>
                </a:moveTo>
                <a:lnTo>
                  <a:pt x="12602714" y="0"/>
                </a:lnTo>
                <a:lnTo>
                  <a:pt x="12602714" y="5977407"/>
                </a:lnTo>
                <a:lnTo>
                  <a:pt x="0" y="5977407"/>
                </a:lnTo>
                <a:lnTo>
                  <a:pt x="0" y="0"/>
                </a:lnTo>
                <a:close/>
              </a:path>
            </a:pathLst>
          </a:custGeom>
          <a:blipFill>
            <a:blip r:embed="rId4"/>
            <a:stretch>
              <a:fillRect l="0" t="0" r="0" b="0"/>
            </a:stretch>
          </a:blipFill>
        </p:spPr>
      </p:sp>
      <p:sp>
        <p:nvSpPr>
          <p:cNvPr name="TextBox 4" id="4"/>
          <p:cNvSpPr txBox="true"/>
          <p:nvPr/>
        </p:nvSpPr>
        <p:spPr>
          <a:xfrm rot="0">
            <a:off x="2968686" y="-318855"/>
            <a:ext cx="14290614" cy="4212904"/>
          </a:xfrm>
          <a:prstGeom prst="rect">
            <a:avLst/>
          </a:prstGeom>
        </p:spPr>
        <p:txBody>
          <a:bodyPr anchor="t" rtlCol="false" tIns="0" lIns="0" bIns="0" rIns="0">
            <a:spAutoFit/>
          </a:bodyPr>
          <a:lstStyle/>
          <a:p>
            <a:pPr algn="ctr" marL="0" indent="0" lvl="0">
              <a:lnSpc>
                <a:spcPts val="16277"/>
              </a:lnSpc>
              <a:spcBef>
                <a:spcPct val="0"/>
              </a:spcBef>
            </a:pPr>
            <a:r>
              <a:rPr lang="en-US" sz="15958">
                <a:solidFill>
                  <a:srgbClr val="FFEC6A"/>
                </a:solidFill>
                <a:latin typeface="Darker Grotesque Bold"/>
              </a:rPr>
              <a:t>Market Basket Analysis</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695076"/>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Frequent Pattern Analysis</a:t>
            </a:r>
          </a:p>
        </p:txBody>
      </p:sp>
      <p:sp>
        <p:nvSpPr>
          <p:cNvPr name="TextBox 5" id="5"/>
          <p:cNvSpPr txBox="true"/>
          <p:nvPr/>
        </p:nvSpPr>
        <p:spPr>
          <a:xfrm rot="0">
            <a:off x="322466" y="4798820"/>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Frequent patterns in a data set</a:t>
            </a:r>
          </a:p>
          <a:p>
            <a:pPr marL="1193925" indent="-397975" lvl="2">
              <a:lnSpc>
                <a:spcPts val="3870"/>
              </a:lnSpc>
              <a:buFont typeface="Arial"/>
              <a:buChar char="⚬"/>
            </a:pPr>
            <a:r>
              <a:rPr lang="en-US" sz="2764">
                <a:solidFill>
                  <a:srgbClr val="FFFFFF"/>
                </a:solidFill>
                <a:latin typeface="Open Sauce"/>
              </a:rPr>
              <a:t>a set of items</a:t>
            </a:r>
          </a:p>
          <a:p>
            <a:pPr marL="1193925" indent="-397975" lvl="2">
              <a:lnSpc>
                <a:spcPts val="3870"/>
              </a:lnSpc>
              <a:buFont typeface="Arial"/>
              <a:buChar char="⚬"/>
            </a:pPr>
            <a:r>
              <a:rPr lang="en-US" sz="2764">
                <a:solidFill>
                  <a:srgbClr val="FFFFFF"/>
                </a:solidFill>
                <a:latin typeface="Open Sauce"/>
              </a:rPr>
              <a:t>subsequences</a:t>
            </a:r>
          </a:p>
          <a:p>
            <a:pPr marL="1193925" indent="-397975" lvl="2">
              <a:lnSpc>
                <a:spcPts val="3870"/>
              </a:lnSpc>
              <a:buFont typeface="Arial"/>
              <a:buChar char="⚬"/>
            </a:pPr>
            <a:r>
              <a:rPr lang="en-US" sz="2764">
                <a:solidFill>
                  <a:srgbClr val="FFFFFF"/>
                </a:solidFill>
                <a:latin typeface="Open Sauce"/>
              </a:rPr>
              <a:t>substructures</a:t>
            </a:r>
          </a:p>
          <a:p>
            <a:pPr marL="596962" indent="-298481" lvl="1">
              <a:lnSpc>
                <a:spcPts val="3870"/>
              </a:lnSpc>
              <a:buFont typeface="Arial"/>
              <a:buChar char="•"/>
            </a:pPr>
            <a:r>
              <a:rPr lang="en-US" sz="2764">
                <a:solidFill>
                  <a:srgbClr val="FFFFFF"/>
                </a:solidFill>
                <a:latin typeface="Open Sauce"/>
              </a:rPr>
              <a:t>Examples</a:t>
            </a:r>
          </a:p>
          <a:p>
            <a:pPr marL="1193925" indent="-397975" lvl="2">
              <a:lnSpc>
                <a:spcPts val="3870"/>
              </a:lnSpc>
              <a:buFont typeface="Arial"/>
              <a:buChar char="⚬"/>
            </a:pPr>
            <a:r>
              <a:rPr lang="en-US" sz="2764">
                <a:solidFill>
                  <a:srgbClr val="FFFFFF"/>
                </a:solidFill>
                <a:latin typeface="Open Sauce"/>
              </a:rPr>
              <a:t>Web log</a:t>
            </a:r>
          </a:p>
          <a:p>
            <a:pPr algn="l" marL="1193925" indent="-397975" lvl="2">
              <a:lnSpc>
                <a:spcPts val="3870"/>
              </a:lnSpc>
              <a:buFont typeface="Arial"/>
              <a:buChar char="⚬"/>
            </a:pPr>
            <a:r>
              <a:rPr lang="en-US" sz="2764">
                <a:solidFill>
                  <a:srgbClr val="FFFFFF"/>
                </a:solidFill>
                <a:latin typeface="Open Sauce"/>
              </a:rPr>
              <a:t>Road traffic</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008368" cy="10287000"/>
          </a:xfrm>
          <a:custGeom>
            <a:avLst/>
            <a:gdLst/>
            <a:ahLst/>
            <a:cxnLst/>
            <a:rect r="r" b="b" t="t" l="l"/>
            <a:pathLst>
              <a:path h="10287000" w="8008368">
                <a:moveTo>
                  <a:pt x="0" y="0"/>
                </a:moveTo>
                <a:lnTo>
                  <a:pt x="8008368" y="0"/>
                </a:lnTo>
                <a:lnTo>
                  <a:pt x="8008368" y="10287000"/>
                </a:lnTo>
                <a:lnTo>
                  <a:pt x="0" y="10287000"/>
                </a:lnTo>
                <a:lnTo>
                  <a:pt x="0" y="0"/>
                </a:lnTo>
                <a:close/>
              </a:path>
            </a:pathLst>
          </a:custGeom>
          <a:blipFill>
            <a:blip r:embed="rId3"/>
            <a:stretch>
              <a:fillRect l="-35635" t="0" r="-35635" b="0"/>
            </a:stretch>
          </a:blipFill>
        </p:spPr>
      </p:sp>
      <p:sp>
        <p:nvSpPr>
          <p:cNvPr name="TextBox 3" id="3"/>
          <p:cNvSpPr txBox="true"/>
          <p:nvPr/>
        </p:nvSpPr>
        <p:spPr>
          <a:xfrm rot="0">
            <a:off x="8798982" y="1467426"/>
            <a:ext cx="8460318"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Basic Concepts</a:t>
            </a:r>
          </a:p>
        </p:txBody>
      </p:sp>
      <p:sp>
        <p:nvSpPr>
          <p:cNvPr name="TextBox 4" id="4"/>
          <p:cNvSpPr txBox="true"/>
          <p:nvPr/>
        </p:nvSpPr>
        <p:spPr>
          <a:xfrm rot="0">
            <a:off x="8798982" y="3799437"/>
            <a:ext cx="8994459" cy="39579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Frequent itemset</a:t>
            </a:r>
          </a:p>
          <a:p>
            <a:pPr marL="1209039" indent="-403013" lvl="2">
              <a:lnSpc>
                <a:spcPts val="3919"/>
              </a:lnSpc>
              <a:buFont typeface="Arial"/>
              <a:buChar char="⚬"/>
            </a:pPr>
            <a:r>
              <a:rPr lang="en-US" sz="2799">
                <a:solidFill>
                  <a:srgbClr val="FFFFFF"/>
                </a:solidFill>
                <a:latin typeface="Open Sauce"/>
              </a:rPr>
              <a:t>X = {x1, x2, ..., xk}</a:t>
            </a:r>
          </a:p>
          <a:p>
            <a:pPr marL="604519" indent="-302260" lvl="1">
              <a:lnSpc>
                <a:spcPts val="3919"/>
              </a:lnSpc>
              <a:buFont typeface="Arial"/>
              <a:buChar char="•"/>
            </a:pPr>
            <a:r>
              <a:rPr lang="en-US" sz="2799">
                <a:solidFill>
                  <a:srgbClr val="FFFFFF"/>
                </a:solidFill>
                <a:latin typeface="Open Sauce"/>
              </a:rPr>
              <a:t>Association rule X ⇒ Y</a:t>
            </a:r>
          </a:p>
          <a:p>
            <a:pPr marL="1209039" indent="-403013" lvl="2">
              <a:lnSpc>
                <a:spcPts val="3919"/>
              </a:lnSpc>
              <a:buFont typeface="Arial"/>
              <a:buChar char="⚬"/>
            </a:pPr>
            <a:r>
              <a:rPr lang="en-US" sz="2799">
                <a:solidFill>
                  <a:srgbClr val="FFFFFF"/>
                </a:solidFill>
                <a:latin typeface="Open Sauce"/>
              </a:rPr>
              <a:t>support: probability that a transaction contains X ∪ Y</a:t>
            </a:r>
          </a:p>
          <a:p>
            <a:pPr marL="1209039" indent="-403013" lvl="2">
              <a:lnSpc>
                <a:spcPts val="3919"/>
              </a:lnSpc>
              <a:buFont typeface="Arial"/>
              <a:buChar char="⚬"/>
            </a:pPr>
            <a:r>
              <a:rPr lang="en-US" sz="2799">
                <a:solidFill>
                  <a:srgbClr val="FFFFFF"/>
                </a:solidFill>
                <a:latin typeface="Open Sauce"/>
              </a:rPr>
              <a:t>confidence: conditional probability that a transaction containing X also contains Y</a:t>
            </a:r>
          </a:p>
          <a:p>
            <a:pPr marL="1209040" indent="-403013" lvl="2">
              <a:lnSpc>
                <a:spcPts val="3919"/>
              </a:lnSpc>
              <a:buFont typeface="Arial"/>
              <a:buChar char="⚬"/>
            </a:pPr>
            <a:r>
              <a:rPr lang="en-US" sz="2800">
                <a:solidFill>
                  <a:srgbClr val="FFFFFF"/>
                </a:solidFill>
                <a:latin typeface="Open Sauce"/>
              </a:rPr>
              <a:t>minimum support, minimum confidence</a:t>
            </a:r>
          </a:p>
        </p:txBody>
      </p:sp>
      <p:sp>
        <p:nvSpPr>
          <p:cNvPr name="Freeform 5" id="5"/>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6" id="6"/>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78370" t="0" r="-7837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2280863"/>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a:t>
            </a:r>
          </a:p>
        </p:txBody>
      </p:sp>
      <p:sp>
        <p:nvSpPr>
          <p:cNvPr name="TextBox 5" id="5"/>
          <p:cNvSpPr txBox="true"/>
          <p:nvPr/>
        </p:nvSpPr>
        <p:spPr>
          <a:xfrm rot="0">
            <a:off x="322466" y="4329502"/>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Let min_sup = 50%, min_conf = 50%</a:t>
            </a:r>
          </a:p>
          <a:p>
            <a:pPr marL="596962" indent="-298481" lvl="1">
              <a:lnSpc>
                <a:spcPts val="3870"/>
              </a:lnSpc>
              <a:buFont typeface="Arial"/>
              <a:buChar char="•"/>
            </a:pPr>
            <a:r>
              <a:rPr lang="en-US" sz="2764">
                <a:solidFill>
                  <a:srgbClr val="FFFFFF"/>
                </a:solidFill>
                <a:latin typeface="Open Sauce"/>
              </a:rPr>
              <a:t>Frequent patterns</a:t>
            </a:r>
          </a:p>
          <a:p>
            <a:pPr marL="1193925" indent="-397975" lvl="2">
              <a:lnSpc>
                <a:spcPts val="3870"/>
              </a:lnSpc>
              <a:buFont typeface="Arial"/>
              <a:buChar char="⚬"/>
            </a:pPr>
            <a:r>
              <a:rPr lang="en-US" sz="2764">
                <a:solidFill>
                  <a:srgbClr val="FFFFFF"/>
                </a:solidFill>
                <a:latin typeface="Open Sauce"/>
              </a:rPr>
              <a:t>A , B , D , E , AD</a:t>
            </a:r>
          </a:p>
          <a:p>
            <a:pPr marL="596962" indent="-298481" lvl="1">
              <a:lnSpc>
                <a:spcPts val="3870"/>
              </a:lnSpc>
              <a:buFont typeface="Arial"/>
              <a:buChar char="•"/>
            </a:pPr>
            <a:r>
              <a:rPr lang="en-US" sz="2764">
                <a:solidFill>
                  <a:srgbClr val="FFFFFF"/>
                </a:solidFill>
                <a:latin typeface="Open Sauce"/>
              </a:rPr>
              <a:t>Association rules</a:t>
            </a:r>
          </a:p>
          <a:p>
            <a:pPr marL="1193925" indent="-397975" lvl="2">
              <a:lnSpc>
                <a:spcPts val="3870"/>
              </a:lnSpc>
              <a:buFont typeface="Arial"/>
              <a:buChar char="⚬"/>
            </a:pPr>
            <a:r>
              <a:rPr lang="en-US" sz="2764">
                <a:solidFill>
                  <a:srgbClr val="FFFFFF"/>
                </a:solidFill>
                <a:latin typeface="Open Sauce"/>
              </a:rPr>
              <a:t>A ⇒ D (  %,  %)</a:t>
            </a:r>
          </a:p>
          <a:p>
            <a:pPr algn="l" marL="1193925" indent="-397975" lvl="2">
              <a:lnSpc>
                <a:spcPts val="3870"/>
              </a:lnSpc>
              <a:buFont typeface="Arial"/>
              <a:buChar char="⚬"/>
            </a:pPr>
            <a:r>
              <a:rPr lang="en-US" sz="2764">
                <a:solidFill>
                  <a:srgbClr val="FFFFFF"/>
                </a:solidFill>
                <a:latin typeface="Open Sauce"/>
              </a:rPr>
              <a:t>D ⇒ A (  %,  %)</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6346627" y="6134746"/>
            <a:ext cx="2797373" cy="2901569"/>
          </a:xfrm>
          <a:prstGeom prst="rect">
            <a:avLst/>
          </a:prstGeom>
        </p:spPr>
        <p:txBody>
          <a:bodyPr anchor="t" rtlCol="false" tIns="0" lIns="0" bIns="0" rIns="0">
            <a:spAutoFit/>
          </a:bodyPr>
          <a:lstStyle/>
          <a:p>
            <a:pPr>
              <a:lnSpc>
                <a:spcPts val="3870"/>
              </a:lnSpc>
              <a:spcBef>
                <a:spcPct val="0"/>
              </a:spcBef>
            </a:pPr>
            <a:r>
              <a:rPr lang="en-US" sz="2764">
                <a:solidFill>
                  <a:srgbClr val="FFFFFF"/>
                </a:solidFill>
                <a:latin typeface="Open Sauce"/>
              </a:rPr>
              <a:t>Tid | Items</a:t>
            </a:r>
          </a:p>
          <a:p>
            <a:pPr>
              <a:lnSpc>
                <a:spcPts val="3870"/>
              </a:lnSpc>
              <a:spcBef>
                <a:spcPct val="0"/>
              </a:spcBef>
            </a:pPr>
            <a:r>
              <a:rPr lang="en-US" sz="2764">
                <a:solidFill>
                  <a:srgbClr val="FFFFFF"/>
                </a:solidFill>
                <a:latin typeface="Open Sauce"/>
              </a:rPr>
              <a:t>1     | A, B, D</a:t>
            </a:r>
          </a:p>
          <a:p>
            <a:pPr>
              <a:lnSpc>
                <a:spcPts val="3870"/>
              </a:lnSpc>
              <a:spcBef>
                <a:spcPct val="0"/>
              </a:spcBef>
            </a:pPr>
            <a:r>
              <a:rPr lang="en-US" sz="2764">
                <a:solidFill>
                  <a:srgbClr val="FFFFFF"/>
                </a:solidFill>
                <a:latin typeface="Open Sauce"/>
              </a:rPr>
              <a:t>2    | A, C, D</a:t>
            </a:r>
          </a:p>
          <a:p>
            <a:pPr>
              <a:lnSpc>
                <a:spcPts val="3870"/>
              </a:lnSpc>
              <a:spcBef>
                <a:spcPct val="0"/>
              </a:spcBef>
            </a:pPr>
            <a:r>
              <a:rPr lang="en-US" sz="2764">
                <a:solidFill>
                  <a:srgbClr val="FFFFFF"/>
                </a:solidFill>
                <a:latin typeface="Open Sauce"/>
              </a:rPr>
              <a:t>3    | A, D, E</a:t>
            </a:r>
          </a:p>
          <a:p>
            <a:pPr>
              <a:lnSpc>
                <a:spcPts val="3870"/>
              </a:lnSpc>
              <a:spcBef>
                <a:spcPct val="0"/>
              </a:spcBef>
            </a:pPr>
            <a:r>
              <a:rPr lang="en-US" sz="2764">
                <a:solidFill>
                  <a:srgbClr val="FFFFFF"/>
                </a:solidFill>
                <a:latin typeface="Open Sauce"/>
              </a:rPr>
              <a:t>4    | B, E, F</a:t>
            </a:r>
          </a:p>
          <a:p>
            <a:pPr>
              <a:lnSpc>
                <a:spcPts val="3870"/>
              </a:lnSpc>
              <a:spcBef>
                <a:spcPct val="0"/>
              </a:spcBef>
            </a:pPr>
            <a:r>
              <a:rPr lang="en-US" sz="2764">
                <a:solidFill>
                  <a:srgbClr val="FFFFFF"/>
                </a:solidFill>
                <a:latin typeface="Open Sauce"/>
              </a:rPr>
              <a:t>5    | B, C, D, E, F</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78370" t="0" r="-7837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2280863"/>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a:t>
            </a:r>
          </a:p>
        </p:txBody>
      </p:sp>
      <p:sp>
        <p:nvSpPr>
          <p:cNvPr name="TextBox 5" id="5"/>
          <p:cNvSpPr txBox="true"/>
          <p:nvPr/>
        </p:nvSpPr>
        <p:spPr>
          <a:xfrm rot="0">
            <a:off x="322466" y="4329502"/>
            <a:ext cx="9414736"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Let min_sup = 50%, min_conf = 50%</a:t>
            </a:r>
          </a:p>
          <a:p>
            <a:pPr marL="596962" indent="-298481" lvl="1">
              <a:lnSpc>
                <a:spcPts val="3870"/>
              </a:lnSpc>
              <a:buFont typeface="Arial"/>
              <a:buChar char="•"/>
            </a:pPr>
            <a:r>
              <a:rPr lang="en-US" sz="2764">
                <a:solidFill>
                  <a:srgbClr val="FFFFFF"/>
                </a:solidFill>
                <a:latin typeface="Open Sauce"/>
              </a:rPr>
              <a:t>Frequent patterns</a:t>
            </a:r>
          </a:p>
          <a:p>
            <a:pPr marL="1193925" indent="-397975" lvl="2">
              <a:lnSpc>
                <a:spcPts val="3870"/>
              </a:lnSpc>
              <a:buFont typeface="Arial"/>
              <a:buChar char="⚬"/>
            </a:pPr>
            <a:r>
              <a:rPr lang="en-US" sz="2764">
                <a:solidFill>
                  <a:srgbClr val="FFFFFF"/>
                </a:solidFill>
                <a:latin typeface="Open Sauce"/>
              </a:rPr>
              <a:t>A </a:t>
            </a:r>
            <a:r>
              <a:rPr lang="en-US" sz="2764">
                <a:solidFill>
                  <a:srgbClr val="FFEC6A"/>
                </a:solidFill>
                <a:latin typeface="Open Sauce"/>
              </a:rPr>
              <a:t>3</a:t>
            </a:r>
            <a:r>
              <a:rPr lang="en-US" sz="2764">
                <a:solidFill>
                  <a:srgbClr val="FFFFFF"/>
                </a:solidFill>
                <a:latin typeface="Open Sauce"/>
              </a:rPr>
              <a:t>, B </a:t>
            </a:r>
            <a:r>
              <a:rPr lang="en-US" sz="2764">
                <a:solidFill>
                  <a:srgbClr val="FFEC6A"/>
                </a:solidFill>
                <a:latin typeface="Open Sauce"/>
              </a:rPr>
              <a:t>3</a:t>
            </a:r>
            <a:r>
              <a:rPr lang="en-US" sz="2764">
                <a:solidFill>
                  <a:srgbClr val="FFFFFF"/>
                </a:solidFill>
                <a:latin typeface="Open Sauce"/>
              </a:rPr>
              <a:t>, D </a:t>
            </a:r>
            <a:r>
              <a:rPr lang="en-US" sz="2764">
                <a:solidFill>
                  <a:srgbClr val="FFEC6A"/>
                </a:solidFill>
                <a:latin typeface="Open Sauce"/>
              </a:rPr>
              <a:t>4</a:t>
            </a:r>
            <a:r>
              <a:rPr lang="en-US" sz="2764">
                <a:solidFill>
                  <a:srgbClr val="FFFFFF"/>
                </a:solidFill>
                <a:latin typeface="Open Sauce"/>
              </a:rPr>
              <a:t>, E </a:t>
            </a:r>
            <a:r>
              <a:rPr lang="en-US" sz="2764">
                <a:solidFill>
                  <a:srgbClr val="FFEC6A"/>
                </a:solidFill>
                <a:latin typeface="Open Sauce"/>
              </a:rPr>
              <a:t>3</a:t>
            </a:r>
            <a:r>
              <a:rPr lang="en-US" sz="2764">
                <a:solidFill>
                  <a:srgbClr val="FFFFFF"/>
                </a:solidFill>
                <a:latin typeface="Open Sauce"/>
              </a:rPr>
              <a:t>, AD </a:t>
            </a:r>
            <a:r>
              <a:rPr lang="en-US" sz="2764">
                <a:solidFill>
                  <a:srgbClr val="FFEC6A"/>
                </a:solidFill>
                <a:latin typeface="Open Sauce"/>
              </a:rPr>
              <a:t>3</a:t>
            </a:r>
          </a:p>
          <a:p>
            <a:pPr marL="596962" indent="-298481" lvl="1">
              <a:lnSpc>
                <a:spcPts val="3870"/>
              </a:lnSpc>
              <a:buFont typeface="Arial"/>
              <a:buChar char="•"/>
            </a:pPr>
            <a:r>
              <a:rPr lang="en-US" sz="2764">
                <a:solidFill>
                  <a:srgbClr val="FFFFFF"/>
                </a:solidFill>
                <a:latin typeface="Open Sauce"/>
              </a:rPr>
              <a:t>Association rules</a:t>
            </a:r>
          </a:p>
          <a:p>
            <a:pPr marL="1193925" indent="-397975" lvl="2">
              <a:lnSpc>
                <a:spcPts val="3870"/>
              </a:lnSpc>
              <a:buFont typeface="Arial"/>
              <a:buChar char="⚬"/>
            </a:pPr>
            <a:r>
              <a:rPr lang="en-US" sz="2764">
                <a:solidFill>
                  <a:srgbClr val="FFFFFF"/>
                </a:solidFill>
                <a:latin typeface="Open Sauce"/>
              </a:rPr>
              <a:t>A ⇒ D (  </a:t>
            </a:r>
            <a:r>
              <a:rPr lang="en-US" sz="2764">
                <a:solidFill>
                  <a:srgbClr val="FFEC6A"/>
                </a:solidFill>
                <a:latin typeface="Open Sauce"/>
              </a:rPr>
              <a:t>60</a:t>
            </a:r>
            <a:r>
              <a:rPr lang="en-US" sz="2764">
                <a:solidFill>
                  <a:srgbClr val="FFFFFF"/>
                </a:solidFill>
                <a:latin typeface="Open Sauce"/>
              </a:rPr>
              <a:t>%,  </a:t>
            </a:r>
            <a:r>
              <a:rPr lang="en-US" sz="2764">
                <a:solidFill>
                  <a:srgbClr val="FFEC6A"/>
                </a:solidFill>
                <a:latin typeface="Open Sauce"/>
              </a:rPr>
              <a:t>100</a:t>
            </a:r>
            <a:r>
              <a:rPr lang="en-US" sz="2764">
                <a:solidFill>
                  <a:srgbClr val="FFFFFF"/>
                </a:solidFill>
                <a:latin typeface="Open Sauce"/>
              </a:rPr>
              <a:t>%)</a:t>
            </a:r>
          </a:p>
          <a:p>
            <a:pPr algn="l" marL="1193925" indent="-397975" lvl="2">
              <a:lnSpc>
                <a:spcPts val="3870"/>
              </a:lnSpc>
              <a:buFont typeface="Arial"/>
              <a:buChar char="⚬"/>
            </a:pPr>
            <a:r>
              <a:rPr lang="en-US" sz="2764">
                <a:solidFill>
                  <a:srgbClr val="FFFFFF"/>
                </a:solidFill>
                <a:latin typeface="Open Sauce"/>
              </a:rPr>
              <a:t>D ⇒ A (  </a:t>
            </a:r>
            <a:r>
              <a:rPr lang="en-US" sz="2764">
                <a:solidFill>
                  <a:srgbClr val="FFEC6A"/>
                </a:solidFill>
                <a:latin typeface="Open Sauce"/>
              </a:rPr>
              <a:t>60</a:t>
            </a:r>
            <a:r>
              <a:rPr lang="en-US" sz="2764">
                <a:solidFill>
                  <a:srgbClr val="FFFFFF"/>
                </a:solidFill>
                <a:latin typeface="Open Sauce"/>
              </a:rPr>
              <a:t>%,  </a:t>
            </a:r>
            <a:r>
              <a:rPr lang="en-US" sz="2764">
                <a:solidFill>
                  <a:srgbClr val="FFEC6A"/>
                </a:solidFill>
                <a:latin typeface="Open Sauce"/>
              </a:rPr>
              <a:t>75</a:t>
            </a:r>
            <a:r>
              <a:rPr lang="en-US" sz="2764">
                <a:solidFill>
                  <a:srgbClr val="FFFFFF"/>
                </a:solidFill>
                <a:latin typeface="Open Sauce"/>
              </a:rPr>
              <a:t>%)</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7" id="7"/>
          <p:cNvSpPr txBox="true"/>
          <p:nvPr/>
        </p:nvSpPr>
        <p:spPr>
          <a:xfrm rot="0">
            <a:off x="6346627" y="6134746"/>
            <a:ext cx="2797373" cy="2901569"/>
          </a:xfrm>
          <a:prstGeom prst="rect">
            <a:avLst/>
          </a:prstGeom>
        </p:spPr>
        <p:txBody>
          <a:bodyPr anchor="t" rtlCol="false" tIns="0" lIns="0" bIns="0" rIns="0">
            <a:spAutoFit/>
          </a:bodyPr>
          <a:lstStyle/>
          <a:p>
            <a:pPr>
              <a:lnSpc>
                <a:spcPts val="3870"/>
              </a:lnSpc>
              <a:spcBef>
                <a:spcPct val="0"/>
              </a:spcBef>
            </a:pPr>
            <a:r>
              <a:rPr lang="en-US" sz="2764">
                <a:solidFill>
                  <a:srgbClr val="FFFFFF"/>
                </a:solidFill>
                <a:latin typeface="Open Sauce"/>
              </a:rPr>
              <a:t>Tid | Items</a:t>
            </a:r>
          </a:p>
          <a:p>
            <a:pPr>
              <a:lnSpc>
                <a:spcPts val="3870"/>
              </a:lnSpc>
              <a:spcBef>
                <a:spcPct val="0"/>
              </a:spcBef>
            </a:pPr>
            <a:r>
              <a:rPr lang="en-US" sz="2764">
                <a:solidFill>
                  <a:srgbClr val="FFFFFF"/>
                </a:solidFill>
                <a:latin typeface="Open Sauce"/>
              </a:rPr>
              <a:t>1     | A, B, D</a:t>
            </a:r>
          </a:p>
          <a:p>
            <a:pPr>
              <a:lnSpc>
                <a:spcPts val="3870"/>
              </a:lnSpc>
              <a:spcBef>
                <a:spcPct val="0"/>
              </a:spcBef>
            </a:pPr>
            <a:r>
              <a:rPr lang="en-US" sz="2764">
                <a:solidFill>
                  <a:srgbClr val="FFFFFF"/>
                </a:solidFill>
                <a:latin typeface="Open Sauce"/>
              </a:rPr>
              <a:t>2    | A, C, D</a:t>
            </a:r>
          </a:p>
          <a:p>
            <a:pPr>
              <a:lnSpc>
                <a:spcPts val="3870"/>
              </a:lnSpc>
              <a:spcBef>
                <a:spcPct val="0"/>
              </a:spcBef>
            </a:pPr>
            <a:r>
              <a:rPr lang="en-US" sz="2764">
                <a:solidFill>
                  <a:srgbClr val="FFFFFF"/>
                </a:solidFill>
                <a:latin typeface="Open Sauce"/>
              </a:rPr>
              <a:t>3    | A, D, E</a:t>
            </a:r>
          </a:p>
          <a:p>
            <a:pPr>
              <a:lnSpc>
                <a:spcPts val="3870"/>
              </a:lnSpc>
              <a:spcBef>
                <a:spcPct val="0"/>
              </a:spcBef>
            </a:pPr>
            <a:r>
              <a:rPr lang="en-US" sz="2764">
                <a:solidFill>
                  <a:srgbClr val="FFFFFF"/>
                </a:solidFill>
                <a:latin typeface="Open Sauce"/>
              </a:rPr>
              <a:t>4    | B, E, F</a:t>
            </a:r>
          </a:p>
          <a:p>
            <a:pPr>
              <a:lnSpc>
                <a:spcPts val="3870"/>
              </a:lnSpc>
              <a:spcBef>
                <a:spcPct val="0"/>
              </a:spcBef>
            </a:pPr>
            <a:r>
              <a:rPr lang="en-US" sz="2764">
                <a:solidFill>
                  <a:srgbClr val="FFFFFF"/>
                </a:solidFill>
                <a:latin typeface="Open Sauce"/>
              </a:rPr>
              <a:t>5    | B, C, D, E, F</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008368" cy="10287000"/>
          </a:xfrm>
          <a:custGeom>
            <a:avLst/>
            <a:gdLst/>
            <a:ahLst/>
            <a:cxnLst/>
            <a:rect r="r" b="b" t="t" l="l"/>
            <a:pathLst>
              <a:path h="10287000" w="8008368">
                <a:moveTo>
                  <a:pt x="0" y="0"/>
                </a:moveTo>
                <a:lnTo>
                  <a:pt x="8008368" y="0"/>
                </a:lnTo>
                <a:lnTo>
                  <a:pt x="8008368" y="10287000"/>
                </a:lnTo>
                <a:lnTo>
                  <a:pt x="0" y="10287000"/>
                </a:lnTo>
                <a:lnTo>
                  <a:pt x="0" y="0"/>
                </a:lnTo>
                <a:close/>
              </a:path>
            </a:pathLst>
          </a:custGeom>
          <a:blipFill>
            <a:blip r:embed="rId3"/>
            <a:stretch>
              <a:fillRect l="-49191" t="0" r="-49191"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8254150" y="7746365"/>
            <a:ext cx="9781475" cy="1219530"/>
          </a:xfrm>
          <a:custGeom>
            <a:avLst/>
            <a:gdLst/>
            <a:ahLst/>
            <a:cxnLst/>
            <a:rect r="r" b="b" t="t" l="l"/>
            <a:pathLst>
              <a:path h="1219530" w="9781475">
                <a:moveTo>
                  <a:pt x="0" y="0"/>
                </a:moveTo>
                <a:lnTo>
                  <a:pt x="9781475" y="0"/>
                </a:lnTo>
                <a:lnTo>
                  <a:pt x="9781475" y="1219530"/>
                </a:lnTo>
                <a:lnTo>
                  <a:pt x="0" y="1219530"/>
                </a:lnTo>
                <a:lnTo>
                  <a:pt x="0" y="0"/>
                </a:lnTo>
                <a:close/>
              </a:path>
            </a:pathLst>
          </a:custGeom>
          <a:blipFill>
            <a:blip r:embed="rId5"/>
            <a:stretch>
              <a:fillRect l="0" t="0" r="0" b="0"/>
            </a:stretch>
          </a:blipFill>
        </p:spPr>
      </p:sp>
      <p:sp>
        <p:nvSpPr>
          <p:cNvPr name="TextBox 5" id="5"/>
          <p:cNvSpPr txBox="true"/>
          <p:nvPr/>
        </p:nvSpPr>
        <p:spPr>
          <a:xfrm rot="0">
            <a:off x="8573205" y="79257"/>
            <a:ext cx="9617288" cy="24631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Mining Association Rules</a:t>
            </a:r>
          </a:p>
        </p:txBody>
      </p:sp>
      <p:sp>
        <p:nvSpPr>
          <p:cNvPr name="TextBox 6" id="6"/>
          <p:cNvSpPr txBox="true"/>
          <p:nvPr/>
        </p:nvSpPr>
        <p:spPr>
          <a:xfrm rot="0">
            <a:off x="8798982" y="3626485"/>
            <a:ext cx="9489018" cy="29673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Two-step process</a:t>
            </a:r>
          </a:p>
          <a:p>
            <a:pPr marL="1209039" indent="-403013" lvl="2">
              <a:lnSpc>
                <a:spcPts val="3919"/>
              </a:lnSpc>
              <a:buFont typeface="Arial"/>
              <a:buChar char="⚬"/>
            </a:pPr>
            <a:r>
              <a:rPr lang="en-US" sz="2799">
                <a:solidFill>
                  <a:srgbClr val="FFFFFF"/>
                </a:solidFill>
                <a:latin typeface="Open Sauce"/>
              </a:rPr>
              <a:t>find all frequent itemsets (w/ min_sup)</a:t>
            </a:r>
          </a:p>
          <a:p>
            <a:pPr marL="1209039" indent="-403013" lvl="2">
              <a:lnSpc>
                <a:spcPts val="3919"/>
              </a:lnSpc>
              <a:buFont typeface="Arial"/>
              <a:buChar char="⚬"/>
            </a:pPr>
            <a:r>
              <a:rPr lang="en-US" sz="2799">
                <a:solidFill>
                  <a:srgbClr val="FFFFFF"/>
                </a:solidFill>
                <a:latin typeface="Open Sauce"/>
              </a:rPr>
              <a:t> </a:t>
            </a:r>
            <a:r>
              <a:rPr lang="en-US" sz="2799">
                <a:solidFill>
                  <a:srgbClr val="FFFFFF"/>
                </a:solidFill>
                <a:latin typeface="Open Sauce"/>
              </a:rPr>
              <a:t>generate strong association rules from the frequent itemsets (min_sup, min_conf)</a:t>
            </a:r>
          </a:p>
          <a:p>
            <a:pPr marL="604519" indent="-302260" lvl="1">
              <a:lnSpc>
                <a:spcPts val="3919"/>
              </a:lnSpc>
              <a:buFont typeface="Arial"/>
              <a:buChar char="•"/>
            </a:pPr>
            <a:r>
              <a:rPr lang="en-US" sz="2799">
                <a:solidFill>
                  <a:srgbClr val="FFFFFF"/>
                </a:solidFill>
                <a:latin typeface="Open Sauce"/>
              </a:rPr>
              <a:t>A long pattern contains a combinatorial number of subpatterns (e.g., 100 items)</a:t>
            </a:r>
          </a:p>
        </p:txBody>
      </p:sp>
      <p:sp>
        <p:nvSpPr>
          <p:cNvPr name="TextBox 7" id="7"/>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695076"/>
            <a:ext cx="984023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Closed &amp; Max Patterns</a:t>
            </a:r>
          </a:p>
        </p:txBody>
      </p:sp>
      <p:sp>
        <p:nvSpPr>
          <p:cNvPr name="TextBox 5" id="5"/>
          <p:cNvSpPr txBox="true"/>
          <p:nvPr/>
        </p:nvSpPr>
        <p:spPr>
          <a:xfrm rot="0">
            <a:off x="322466" y="4334264"/>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Solution: mine closed patterns &amp; max-patterns</a:t>
            </a:r>
          </a:p>
          <a:p>
            <a:pPr marL="596962" indent="-298481" lvl="1">
              <a:lnSpc>
                <a:spcPts val="3870"/>
              </a:lnSpc>
              <a:buFont typeface="Arial"/>
              <a:buChar char="•"/>
            </a:pPr>
            <a:r>
              <a:rPr lang="en-US" sz="2764">
                <a:solidFill>
                  <a:srgbClr val="FFFFFF"/>
                </a:solidFill>
                <a:latin typeface="Open Sauce"/>
              </a:rPr>
              <a:t>Closed pattern X</a:t>
            </a:r>
          </a:p>
          <a:p>
            <a:pPr marL="1193925" indent="-397975" lvl="2">
              <a:lnSpc>
                <a:spcPts val="3870"/>
              </a:lnSpc>
              <a:buFont typeface="Arial"/>
              <a:buChar char="⚬"/>
            </a:pPr>
            <a:r>
              <a:rPr lang="en-US" sz="2764">
                <a:solidFill>
                  <a:srgbClr val="FFFFFF"/>
                </a:solidFill>
                <a:latin typeface="Open Sauce"/>
              </a:rPr>
              <a:t>no super-pattern Y ⊃ X w/ the same support</a:t>
            </a:r>
          </a:p>
          <a:p>
            <a:pPr marL="596962" indent="-298481" lvl="1">
              <a:lnSpc>
                <a:spcPts val="3870"/>
              </a:lnSpc>
              <a:buFont typeface="Arial"/>
              <a:buChar char="•"/>
            </a:pPr>
            <a:r>
              <a:rPr lang="en-US" sz="2764">
                <a:solidFill>
                  <a:srgbClr val="FFFFFF"/>
                </a:solidFill>
                <a:latin typeface="Open Sauce"/>
              </a:rPr>
              <a:t>Max-pattern X</a:t>
            </a:r>
          </a:p>
          <a:p>
            <a:pPr marL="1193925" indent="-397975" lvl="2">
              <a:lnSpc>
                <a:spcPts val="3870"/>
              </a:lnSpc>
              <a:buFont typeface="Arial"/>
              <a:buChar char="⚬"/>
            </a:pPr>
            <a:r>
              <a:rPr lang="en-US" sz="2764">
                <a:solidFill>
                  <a:srgbClr val="FFFFFF"/>
                </a:solidFill>
                <a:latin typeface="Open Sauce"/>
              </a:rPr>
              <a:t>no super-pattern Y ⊃ X</a:t>
            </a:r>
          </a:p>
          <a:p>
            <a:pPr marL="596962" indent="-298481" lvl="1">
              <a:lnSpc>
                <a:spcPts val="3870"/>
              </a:lnSpc>
              <a:buFont typeface="Arial"/>
              <a:buChar char="•"/>
            </a:pPr>
            <a:r>
              <a:rPr lang="en-US" sz="2764">
                <a:solidFill>
                  <a:srgbClr val="FFFFFF"/>
                </a:solidFill>
                <a:latin typeface="Open Sauce"/>
              </a:rPr>
              <a:t>Closed pattern is a lossless compression of frequent patterns</a:t>
            </a:r>
          </a:p>
          <a:p>
            <a:pPr algn="l" marL="1193925" indent="-397975" lvl="2">
              <a:lnSpc>
                <a:spcPts val="3870"/>
              </a:lnSpc>
              <a:buFont typeface="Arial"/>
              <a:buChar char="⚬"/>
            </a:pPr>
            <a:r>
              <a:rPr lang="en-US" sz="2764">
                <a:solidFill>
                  <a:srgbClr val="FFFFFF"/>
                </a:solidFill>
                <a:latin typeface="Open Sauce"/>
              </a:rPr>
              <a:t>reducing the number of patterns and rules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DAFuwmJqpxE</dc:identifier>
  <dcterms:modified xsi:type="dcterms:W3CDTF">2011-08-01T06:04:30Z</dcterms:modified>
  <cp:revision>1</cp:revision>
  <dc:title>CSCI 4502/5502 Data Mining Fall 2023 Lecture 7</dc:title>
</cp:coreProperties>
</file>